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077" r:id="rId1"/>
  </p:sldMasterIdLst>
  <p:notesMasterIdLst>
    <p:notesMasterId r:id="rId12"/>
  </p:notesMasterIdLst>
  <p:sldIdLst>
    <p:sldId id="256" r:id="rId2"/>
    <p:sldId id="279" r:id="rId3"/>
    <p:sldId id="260" r:id="rId4"/>
    <p:sldId id="258" r:id="rId5"/>
    <p:sldId id="284" r:id="rId6"/>
    <p:sldId id="283" r:id="rId7"/>
    <p:sldId id="286" r:id="rId8"/>
    <p:sldId id="281" r:id="rId9"/>
    <p:sldId id="285" r:id="rId10"/>
    <p:sldId id="278" r:id="rId11"/>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aden Andreas" initials="BA"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CA62C"/>
    <a:srgbClr val="660066"/>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69" d="100"/>
          <a:sy n="69" d="100"/>
        </p:scale>
        <p:origin x="-780"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commentAuthors" Target="commen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8593C11-DE6B-4354-AEF2-3938FF11BCEE}" type="datetimeFigureOut">
              <a:rPr lang="en-US" smtClean="0"/>
              <a:t>5/25/2016</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2DD2384-E56B-42AA-9C06-CC39984EBE05}" type="slidenum">
              <a:rPr lang="en-US" smtClean="0"/>
              <a:t>‹#›</a:t>
            </a:fld>
            <a:endParaRPr lang="en-US" dirty="0"/>
          </a:p>
        </p:txBody>
      </p:sp>
    </p:spTree>
    <p:extLst>
      <p:ext uri="{BB962C8B-B14F-4D97-AF65-F5344CB8AC3E}">
        <p14:creationId xmlns:p14="http://schemas.microsoft.com/office/powerpoint/2010/main" val="3364782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r>
              <a:rPr lang="en-US" baseline="0" dirty="0" smtClean="0"/>
              <a:t>  Just mad enough to sell ? – or – One bad bushel – or – Distribution is no accident! – Frantic execution/Furious distribution</a:t>
            </a:r>
            <a:endParaRPr lang="en-US" dirty="0"/>
          </a:p>
        </p:txBody>
      </p:sp>
      <p:sp>
        <p:nvSpPr>
          <p:cNvPr id="4" name="Slide Number Placeholder 3"/>
          <p:cNvSpPr>
            <a:spLocks noGrp="1"/>
          </p:cNvSpPr>
          <p:nvPr>
            <p:ph type="sldNum" sz="quarter" idx="10"/>
          </p:nvPr>
        </p:nvSpPr>
        <p:spPr/>
        <p:txBody>
          <a:bodyPr/>
          <a:lstStyle/>
          <a:p>
            <a:fld id="{D2DD2384-E56B-42AA-9C06-CC39984EBE05}" type="slidenum">
              <a:rPr lang="en-US" smtClean="0"/>
              <a:t>1</a:t>
            </a:fld>
            <a:endParaRPr lang="en-US" dirty="0"/>
          </a:p>
        </p:txBody>
      </p:sp>
    </p:spTree>
    <p:extLst>
      <p:ext uri="{BB962C8B-B14F-4D97-AF65-F5344CB8AC3E}">
        <p14:creationId xmlns:p14="http://schemas.microsoft.com/office/powerpoint/2010/main" val="1638972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r>
              <a:rPr lang="en-US" baseline="0" dirty="0" smtClean="0"/>
              <a:t>  Just mad enough to sell ? – or – One bad bushel – or – Distribution is no accident! – Frantic execution/Furious distribution</a:t>
            </a:r>
            <a:endParaRPr lang="en-US" dirty="0"/>
          </a:p>
        </p:txBody>
      </p:sp>
      <p:sp>
        <p:nvSpPr>
          <p:cNvPr id="4" name="Slide Number Placeholder 3"/>
          <p:cNvSpPr>
            <a:spLocks noGrp="1"/>
          </p:cNvSpPr>
          <p:nvPr>
            <p:ph type="sldNum" sz="quarter" idx="10"/>
          </p:nvPr>
        </p:nvSpPr>
        <p:spPr/>
        <p:txBody>
          <a:bodyPr/>
          <a:lstStyle/>
          <a:p>
            <a:fld id="{D2DD2384-E56B-42AA-9C06-CC39984EBE05}" type="slidenum">
              <a:rPr lang="en-US" smtClean="0"/>
              <a:t>10</a:t>
            </a:fld>
            <a:endParaRPr lang="en-US" dirty="0"/>
          </a:p>
        </p:txBody>
      </p:sp>
    </p:spTree>
    <p:extLst>
      <p:ext uri="{BB962C8B-B14F-4D97-AF65-F5344CB8AC3E}">
        <p14:creationId xmlns:p14="http://schemas.microsoft.com/office/powerpoint/2010/main" val="13833156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smtClean="0"/>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B61BEF0D-F0BB-DE4B-95CE-6DB70DBA9567}" type="datetimeFigureOut">
              <a:rPr lang="en-US" smtClean="0"/>
              <a:pPr/>
              <a:t>5/25/2016</a:t>
            </a:fld>
            <a:endParaRPr lang="en-US" dirty="0"/>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n-US" dirty="0"/>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D57F1E4F-1CFF-5643-939E-217C01CDF565}" type="slidenum">
              <a:rPr lang="en-US" smtClean="0"/>
              <a:pPr/>
              <a:t>‹#›</a:t>
            </a:fld>
            <a:endParaRPr lang="en-US" dirty="0"/>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4892855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5/25/2016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55942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5/25/2016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81117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5/25/2016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9470151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5/25/2016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592922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smtClean="0"/>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B61BEF0D-F0BB-DE4B-95CE-6DB70DBA9567}" type="datetimeFigureOut">
              <a:rPr lang="en-US" smtClean="0"/>
              <a:pPr/>
              <a:t>5/25/2016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105966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smtClean="0"/>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B61BEF0D-F0BB-DE4B-95CE-6DB70DBA9567}" type="datetimeFigureOut">
              <a:rPr lang="en-US" smtClean="0"/>
              <a:pPr/>
              <a:t>5/25/2016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580338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5/25/2016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086391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5/25/2016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46120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5/25/2016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14269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smtClean="0"/>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5/25/2016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39806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5/25/2016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2326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5/25/2016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19126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5/25/2016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8188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5/25/2016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77765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smtClean="0"/>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5/25/2016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493035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5/25/2016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24523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B61BEF0D-F0BB-DE4B-95CE-6DB70DBA9567}" type="datetimeFigureOut">
              <a:rPr lang="en-US" smtClean="0"/>
              <a:pPr/>
              <a:t>5/25/2016</a:t>
            </a:fld>
            <a:endParaRPr lang="en-US" dirty="0"/>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n-US" dirty="0"/>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20261778"/>
      </p:ext>
    </p:extLst>
  </p:cSld>
  <p:clrMap bg1="lt1" tx1="dk1" bg2="lt2" tx2="dk2" accent1="accent1" accent2="accent2" accent3="accent3" accent4="accent4" accent5="accent5" accent6="accent6" hlink="hlink" folHlink="folHlink"/>
  <p:sldLayoutIdLst>
    <p:sldLayoutId id="2147484078" r:id="rId1"/>
    <p:sldLayoutId id="2147484079" r:id="rId2"/>
    <p:sldLayoutId id="2147484080" r:id="rId3"/>
    <p:sldLayoutId id="2147484081" r:id="rId4"/>
    <p:sldLayoutId id="2147484082" r:id="rId5"/>
    <p:sldLayoutId id="2147484083" r:id="rId6"/>
    <p:sldLayoutId id="2147484084" r:id="rId7"/>
    <p:sldLayoutId id="2147484085" r:id="rId8"/>
    <p:sldLayoutId id="2147484086" r:id="rId9"/>
    <p:sldLayoutId id="2147484087" r:id="rId10"/>
    <p:sldLayoutId id="2147484088" r:id="rId11"/>
    <p:sldLayoutId id="2147484089" r:id="rId12"/>
    <p:sldLayoutId id="2147484090" r:id="rId13"/>
    <p:sldLayoutId id="2147484091" r:id="rId14"/>
    <p:sldLayoutId id="2147484092" r:id="rId15"/>
    <p:sldLayoutId id="2147484093" r:id="rId16"/>
    <p:sldLayoutId id="2147484094" r:id="rId17"/>
  </p:sldLayoutIdLst>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21420000">
            <a:off x="907355" y="-234350"/>
            <a:ext cx="9755187" cy="2766528"/>
          </a:xfrm>
        </p:spPr>
        <p:txBody>
          <a:bodyPr>
            <a:normAutofit/>
          </a:bodyPr>
          <a:lstStyle/>
          <a:p>
            <a:r>
              <a:rPr lang="en-US" sz="5400" dirty="0" smtClean="0">
                <a:effectLst>
                  <a:outerShdw blurRad="38100" dist="38100" dir="2700000" algn="tl">
                    <a:srgbClr val="000000">
                      <a:alpha val="43137"/>
                    </a:srgbClr>
                  </a:outerShdw>
                </a:effectLst>
              </a:rPr>
              <a:t>Rambling route cider</a:t>
            </a:r>
            <a:endParaRPr lang="en-US" sz="5400"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rot="21420000">
            <a:off x="975940" y="2483446"/>
            <a:ext cx="9755187" cy="795002"/>
          </a:xfrm>
        </p:spPr>
        <p:txBody>
          <a:bodyPr>
            <a:noAutofit/>
          </a:bodyPr>
          <a:lstStyle/>
          <a:p>
            <a:r>
              <a:rPr lang="en-US" sz="3600" dirty="0" smtClean="0">
                <a:solidFill>
                  <a:schemeClr val="tx1"/>
                </a:solidFill>
                <a:effectLst>
                  <a:outerShdw blurRad="38100" dist="38100" dir="2700000" algn="tl">
                    <a:srgbClr val="000000">
                      <a:alpha val="43137"/>
                    </a:srgbClr>
                  </a:outerShdw>
                </a:effectLst>
              </a:rPr>
              <a:t>Adventurous cider!</a:t>
            </a:r>
            <a:endParaRPr lang="en-US" sz="3600" dirty="0">
              <a:solidFill>
                <a:schemeClr val="tx1"/>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3"/>
          <a:stretch>
            <a:fillRect/>
          </a:stretch>
        </p:blipFill>
        <p:spPr>
          <a:xfrm rot="21317347">
            <a:off x="588217" y="960277"/>
            <a:ext cx="3072113" cy="3210643"/>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684749126"/>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rot="21357770">
            <a:off x="545172" y="896133"/>
            <a:ext cx="5184823" cy="34507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ctrTitle"/>
          </p:nvPr>
        </p:nvSpPr>
        <p:spPr>
          <a:xfrm rot="21420000">
            <a:off x="907355" y="1358692"/>
            <a:ext cx="9755187" cy="2766528"/>
          </a:xfrm>
        </p:spPr>
        <p:txBody>
          <a:bodyPr/>
          <a:lstStyle/>
          <a:p>
            <a:r>
              <a:rPr lang="en-US" dirty="0" smtClean="0">
                <a:effectLst>
                  <a:outerShdw blurRad="38100" dist="38100" dir="2700000" algn="tl">
                    <a:srgbClr val="000000">
                      <a:alpha val="43137"/>
                    </a:srgbClr>
                  </a:outerShdw>
                </a:effectLst>
              </a:rPr>
              <a:t>RAMBLING ROUTE</a:t>
            </a:r>
            <a:endParaRPr lang="en-US"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rot="21420000">
            <a:off x="967443" y="3799893"/>
            <a:ext cx="9755187" cy="470289"/>
          </a:xfrm>
        </p:spPr>
        <p:txBody>
          <a:bodyPr>
            <a:noAutofit/>
          </a:bodyPr>
          <a:lstStyle/>
          <a:p>
            <a:r>
              <a:rPr lang="en-US" sz="3600" dirty="0" smtClean="0">
                <a:solidFill>
                  <a:schemeClr val="tx1"/>
                </a:solidFill>
                <a:effectLst>
                  <a:outerShdw blurRad="38100" dist="38100" dir="2700000" algn="tl">
                    <a:srgbClr val="000000">
                      <a:alpha val="43137"/>
                    </a:srgbClr>
                  </a:outerShdw>
                </a:effectLst>
              </a:rPr>
              <a:t>The journey has started!</a:t>
            </a:r>
            <a:endParaRPr lang="en-US" sz="3600" dirty="0">
              <a:solidFill>
                <a:schemeClr val="tx1"/>
              </a:solidFill>
              <a:effectLst>
                <a:outerShdw blurRad="38100" dist="38100" dir="2700000" algn="tl">
                  <a:srgbClr val="000000">
                    <a:alpha val="43137"/>
                  </a:srgbClr>
                </a:outerShdw>
              </a:effectLst>
            </a:endParaRPr>
          </a:p>
        </p:txBody>
      </p:sp>
      <p:sp>
        <p:nvSpPr>
          <p:cNvPr id="5" name="TextBox 4"/>
          <p:cNvSpPr txBox="1"/>
          <p:nvPr/>
        </p:nvSpPr>
        <p:spPr>
          <a:xfrm rot="21421577">
            <a:off x="234462" y="5551421"/>
            <a:ext cx="11100971" cy="430887"/>
          </a:xfrm>
          <a:prstGeom prst="rect">
            <a:avLst/>
          </a:prstGeom>
          <a:noFill/>
        </p:spPr>
        <p:txBody>
          <a:bodyPr wrap="square" rtlCol="0">
            <a:spAutoFit/>
          </a:bodyPr>
          <a:lstStyle/>
          <a:p>
            <a:r>
              <a:rPr lang="en-US" sz="2200" dirty="0" smtClean="0">
                <a:solidFill>
                  <a:schemeClr val="bg1"/>
                </a:solidFill>
                <a:effectLst>
                  <a:outerShdw blurRad="38100" dist="38100" dir="2700000" algn="tl">
                    <a:srgbClr val="000000">
                      <a:alpha val="43137"/>
                    </a:srgbClr>
                  </a:outerShdw>
                </a:effectLst>
              </a:rPr>
              <a:t>RAMBLING ROUTE CIDER IS PART OF THE TIETON CIDER WORKS FAMILY OF HARD CIDER PRODUCTS.</a:t>
            </a:r>
            <a:endParaRPr lang="en-US" sz="2200" dirty="0">
              <a:solidFill>
                <a:schemeClr val="bg1"/>
              </a:solidFill>
              <a:effectLst>
                <a:outerShdw blurRad="38100" dist="38100" dir="2700000" algn="tl">
                  <a:srgbClr val="000000">
                    <a:alpha val="43137"/>
                  </a:srgbClr>
                </a:outerShdw>
              </a:effectLst>
            </a:endParaRPr>
          </a:p>
        </p:txBody>
      </p:sp>
      <p:sp>
        <p:nvSpPr>
          <p:cNvPr id="4" name="TextBox 3"/>
          <p:cNvSpPr txBox="1"/>
          <p:nvPr/>
        </p:nvSpPr>
        <p:spPr>
          <a:xfrm rot="21396031">
            <a:off x="6428095" y="1123983"/>
            <a:ext cx="3944203" cy="1015663"/>
          </a:xfrm>
          <a:prstGeom prst="rect">
            <a:avLst/>
          </a:prstGeom>
          <a:noFill/>
        </p:spPr>
        <p:txBody>
          <a:bodyPr wrap="square" rtlCol="0">
            <a:spAutoFit/>
          </a:bodyPr>
          <a:lstStyle/>
          <a:p>
            <a:r>
              <a:rPr lang="en-US" sz="6000" dirty="0" smtClean="0"/>
              <a:t>T</a:t>
            </a:r>
            <a:r>
              <a:rPr lang="en-US" sz="6000" dirty="0" smtClean="0">
                <a:effectLst>
                  <a:outerShdw blurRad="38100" dist="38100" dir="2700000" algn="tl">
                    <a:srgbClr val="000000">
                      <a:alpha val="43137"/>
                    </a:srgbClr>
                  </a:outerShdw>
                </a:effectLst>
              </a:rPr>
              <a:t>HANK YOU!</a:t>
            </a:r>
            <a:endParaRPr lang="en-US" sz="6000" dirty="0"/>
          </a:p>
        </p:txBody>
      </p:sp>
    </p:spTree>
    <p:extLst>
      <p:ext uri="{BB962C8B-B14F-4D97-AF65-F5344CB8AC3E}">
        <p14:creationId xmlns:p14="http://schemas.microsoft.com/office/powerpoint/2010/main" val="197192141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a:srcRect t="11957" b="52755"/>
          <a:stretch/>
        </p:blipFill>
        <p:spPr>
          <a:xfrm>
            <a:off x="1773638" y="144423"/>
            <a:ext cx="10136181" cy="13927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320039" y="463367"/>
            <a:ext cx="3478236" cy="1151965"/>
          </a:xfrm>
        </p:spPr>
        <p:txBody>
          <a:bodyPr/>
          <a:lstStyle/>
          <a:p>
            <a:r>
              <a:rPr lang="en-US" dirty="0" smtClean="0">
                <a:effectLst>
                  <a:outerShdw blurRad="38100" dist="38100" dir="2700000" algn="tl">
                    <a:srgbClr val="000000">
                      <a:alpha val="43137"/>
                    </a:srgbClr>
                  </a:outerShdw>
                </a:effectLst>
              </a:rPr>
              <a:t>Our story</a:t>
            </a:r>
            <a:endParaRPr lang="en-US" dirty="0">
              <a:effectLst>
                <a:outerShdw blurRad="38100" dist="38100" dir="2700000" algn="tl">
                  <a:srgbClr val="000000">
                    <a:alpha val="43137"/>
                  </a:srgbClr>
                </a:outerShdw>
              </a:effectLst>
            </a:endParaRPr>
          </a:p>
        </p:txBody>
      </p:sp>
      <p:sp>
        <p:nvSpPr>
          <p:cNvPr id="9" name="Rounded Rectangle 8"/>
          <p:cNvSpPr/>
          <p:nvPr/>
        </p:nvSpPr>
        <p:spPr>
          <a:xfrm>
            <a:off x="685801" y="1700217"/>
            <a:ext cx="10396882" cy="3457566"/>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40000"/>
                  <a:lumOff val="60000"/>
                </a:schemeClr>
              </a:solidFill>
            </a:endParaRPr>
          </a:p>
        </p:txBody>
      </p:sp>
      <p:sp>
        <p:nvSpPr>
          <p:cNvPr id="3" name="Rectangle 2"/>
          <p:cNvSpPr/>
          <p:nvPr/>
        </p:nvSpPr>
        <p:spPr>
          <a:xfrm>
            <a:off x="1241377" y="1863309"/>
            <a:ext cx="7506837" cy="584775"/>
          </a:xfrm>
          <a:prstGeom prst="rect">
            <a:avLst/>
          </a:prstGeom>
        </p:spPr>
        <p:txBody>
          <a:bodyPr wrap="square">
            <a:spAutoFit/>
          </a:bodyPr>
          <a:lstStyle/>
          <a:p>
            <a:r>
              <a:rPr lang="en-US" sz="3200" b="1" dirty="0">
                <a:effectLst>
                  <a:outerShdw blurRad="38100" dist="38100" dir="2700000" algn="tl">
                    <a:srgbClr val="000000">
                      <a:alpha val="43137"/>
                    </a:srgbClr>
                  </a:outerShdw>
                </a:effectLst>
                <a:latin typeface="Wisdom Script AI"/>
                <a:cs typeface="Wisdom Script AI"/>
              </a:rPr>
              <a:t>The apple’s journey to America...</a:t>
            </a:r>
          </a:p>
        </p:txBody>
      </p:sp>
      <p:sp>
        <p:nvSpPr>
          <p:cNvPr id="8" name="TextBox 7"/>
          <p:cNvSpPr txBox="1"/>
          <p:nvPr/>
        </p:nvSpPr>
        <p:spPr>
          <a:xfrm>
            <a:off x="3919883" y="2448084"/>
            <a:ext cx="7162800" cy="2616101"/>
          </a:xfrm>
          <a:prstGeom prst="rect">
            <a:avLst/>
          </a:prstGeom>
          <a:noFill/>
        </p:spPr>
        <p:txBody>
          <a:bodyPr wrap="square" rtlCol="0">
            <a:spAutoFit/>
          </a:bodyPr>
          <a:lstStyle/>
          <a:p>
            <a:r>
              <a:rPr lang="en-US" dirty="0">
                <a:solidFill>
                  <a:schemeClr val="bg1"/>
                </a:solidFill>
                <a:effectLst>
                  <a:outerShdw blurRad="38100" dist="38100" dir="2700000" algn="tl">
                    <a:srgbClr val="000000">
                      <a:alpha val="43137"/>
                    </a:srgbClr>
                  </a:outerShdw>
                </a:effectLst>
              </a:rPr>
              <a:t>…was parallel to man’s. The boat landed and the exploration began: in this vast new land the choices for thriving were endless. Some were happy to live on the coast where they landed, spreading out and staying diverse. Others were content to live amongst a few or be a solo tree in a town square. A few made it halfway across the land and settled in. The fearless joined the westward migration on horses and wagons, traveling thousands of miles looking for the perfect dirt, long sunny days and ample water. When it reached the land that would be called Washington, the apple knew. It was home at the end of a</a:t>
            </a:r>
            <a:r>
              <a:rPr lang="en-US" b="1" dirty="0">
                <a:solidFill>
                  <a:schemeClr val="bg1"/>
                </a:solidFill>
                <a:effectLst>
                  <a:outerShdw blurRad="38100" dist="38100" dir="2700000" algn="tl">
                    <a:srgbClr val="000000">
                      <a:alpha val="43137"/>
                    </a:srgbClr>
                  </a:outerShdw>
                </a:effectLst>
              </a:rPr>
              <a:t> </a:t>
            </a:r>
            <a:r>
              <a:rPr lang="en-US" sz="2000" dirty="0">
                <a:solidFill>
                  <a:srgbClr val="C00000"/>
                </a:solidFill>
                <a:effectLst>
                  <a:outerShdw blurRad="38100" dist="38100" dir="2700000" algn="tl">
                    <a:srgbClr val="000000">
                      <a:alpha val="43137"/>
                    </a:srgbClr>
                  </a:outerShdw>
                </a:effectLst>
              </a:rPr>
              <a:t>Rambling Route</a:t>
            </a:r>
            <a:r>
              <a:rPr lang="en-US" b="1" dirty="0">
                <a:solidFill>
                  <a:schemeClr val="bg1"/>
                </a:solidFill>
              </a:rPr>
              <a:t>.</a:t>
            </a:r>
            <a:r>
              <a:rPr lang="en-US" dirty="0">
                <a:solidFill>
                  <a:schemeClr val="bg1"/>
                </a:solidFill>
              </a:rPr>
              <a:t> </a:t>
            </a:r>
          </a:p>
        </p:txBody>
      </p:sp>
      <p:pic>
        <p:nvPicPr>
          <p:cNvPr id="11" name="Picture 10"/>
          <p:cNvPicPr>
            <a:picLocks noChangeAspect="1"/>
          </p:cNvPicPr>
          <p:nvPr/>
        </p:nvPicPr>
        <p:blipFill>
          <a:blip r:embed="rId3"/>
          <a:stretch>
            <a:fillRect/>
          </a:stretch>
        </p:blipFill>
        <p:spPr>
          <a:xfrm>
            <a:off x="4749080" y="5515130"/>
            <a:ext cx="7160739" cy="1008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2878" t="10521" r="13067" b="3927"/>
          <a:stretch/>
        </p:blipFill>
        <p:spPr>
          <a:xfrm>
            <a:off x="373120" y="2602185"/>
            <a:ext cx="3408218" cy="2624873"/>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646910056"/>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906" y="323171"/>
            <a:ext cx="10396882" cy="1151965"/>
          </a:xfrm>
        </p:spPr>
        <p:txBody>
          <a:bodyPr/>
          <a:lstStyle/>
          <a:p>
            <a:r>
              <a:rPr lang="en-US" dirty="0" smtClean="0">
                <a:effectLst>
                  <a:outerShdw blurRad="38100" dist="38100" dir="2700000" algn="tl">
                    <a:srgbClr val="000000">
                      <a:alpha val="43137"/>
                    </a:srgbClr>
                  </a:outerShdw>
                </a:effectLst>
              </a:rPr>
              <a:t>DUBBED AS A HEALTHIER DRINK…</a:t>
            </a:r>
            <a:endParaRPr lang="en-US" dirty="0">
              <a:effectLst>
                <a:outerShdw blurRad="38100" dist="38100" dir="2700000" algn="tl">
                  <a:srgbClr val="000000">
                    <a:alpha val="43137"/>
                  </a:srgbClr>
                </a:outerShdw>
              </a:effectLst>
            </a:endParaRPr>
          </a:p>
        </p:txBody>
      </p:sp>
      <p:sp>
        <p:nvSpPr>
          <p:cNvPr id="6" name="Rounded Rectangle 5"/>
          <p:cNvSpPr/>
          <p:nvPr/>
        </p:nvSpPr>
        <p:spPr>
          <a:xfrm>
            <a:off x="249607" y="1475136"/>
            <a:ext cx="11131156" cy="3642774"/>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smtClean="0">
              <a:solidFill>
                <a:schemeClr val="bg1"/>
              </a:solidFill>
              <a:effectLst>
                <a:outerShdw blurRad="38100" dist="38100" dir="2700000" algn="tl">
                  <a:srgbClr val="000000">
                    <a:alpha val="43137"/>
                  </a:srgbClr>
                </a:outerShdw>
              </a:effectLst>
            </a:endParaRPr>
          </a:p>
          <a:p>
            <a:endParaRPr lang="en-US" dirty="0">
              <a:solidFill>
                <a:schemeClr val="bg1"/>
              </a:solidFill>
              <a:effectLst>
                <a:outerShdw blurRad="38100" dist="38100" dir="2700000" algn="tl">
                  <a:srgbClr val="000000">
                    <a:alpha val="43137"/>
                  </a:srgbClr>
                </a:outerShdw>
              </a:effectLst>
            </a:endParaRPr>
          </a:p>
          <a:p>
            <a:endParaRPr lang="en-US" dirty="0" smtClean="0">
              <a:solidFill>
                <a:schemeClr val="bg1"/>
              </a:solidFill>
              <a:effectLst>
                <a:outerShdw blurRad="38100" dist="38100" dir="2700000" algn="tl">
                  <a:srgbClr val="000000">
                    <a:alpha val="43137"/>
                  </a:srgbClr>
                </a:outerShdw>
              </a:effectLst>
            </a:endParaRPr>
          </a:p>
          <a:p>
            <a:r>
              <a:rPr lang="en-US" dirty="0" smtClean="0">
                <a:solidFill>
                  <a:schemeClr val="bg1"/>
                </a:solidFill>
                <a:effectLst>
                  <a:outerShdw blurRad="38100" dist="38100" dir="2700000" algn="tl">
                    <a:srgbClr val="000000">
                      <a:alpha val="43137"/>
                    </a:srgbClr>
                  </a:outerShdw>
                </a:effectLst>
              </a:rPr>
              <a:t>Many “commercial” cider producers boast of health benefits associated with the apple.  With the term “gluten free” taking flight across the country, consumers are now looking to hard apple cider as the newest way to enjoy a cocktail while separating themselves from this protein deposit found in wheat and related grains, including barley and rye.</a:t>
            </a:r>
          </a:p>
          <a:p>
            <a:endParaRPr lang="en-US" dirty="0">
              <a:solidFill>
                <a:schemeClr val="bg1"/>
              </a:solidFill>
              <a:effectLst>
                <a:outerShdw blurRad="38100" dist="38100" dir="2700000" algn="tl">
                  <a:srgbClr val="000000">
                    <a:alpha val="43137"/>
                  </a:srgbClr>
                </a:outerShdw>
              </a:effectLst>
            </a:endParaRPr>
          </a:p>
          <a:p>
            <a:r>
              <a:rPr lang="en-US" dirty="0" smtClean="0">
                <a:solidFill>
                  <a:schemeClr val="bg1"/>
                </a:solidFill>
                <a:effectLst>
                  <a:outerShdw blurRad="38100" dist="38100" dir="2700000" algn="tl">
                    <a:srgbClr val="000000">
                      <a:alpha val="43137"/>
                    </a:srgbClr>
                  </a:outerShdw>
                </a:effectLst>
              </a:rPr>
              <a:t>But what about other ingredients less talked about, like malic acid, glucose-fructose, UNIDENTIFIED natural flavoring and coloring, and Sodium </a:t>
            </a:r>
            <a:r>
              <a:rPr lang="en-US" dirty="0" err="1" smtClean="0">
                <a:solidFill>
                  <a:schemeClr val="bg1"/>
                </a:solidFill>
                <a:effectLst>
                  <a:outerShdw blurRad="38100" dist="38100" dir="2700000" algn="tl">
                    <a:srgbClr val="000000">
                      <a:alpha val="43137"/>
                    </a:srgbClr>
                  </a:outerShdw>
                </a:effectLst>
              </a:rPr>
              <a:t>Metabisulfite</a:t>
            </a:r>
            <a:r>
              <a:rPr lang="en-US" dirty="0" smtClean="0">
                <a:solidFill>
                  <a:schemeClr val="bg1"/>
                </a:solidFill>
                <a:effectLst>
                  <a:outerShdw blurRad="38100" dist="38100" dir="2700000" algn="tl">
                    <a:srgbClr val="000000">
                      <a:alpha val="43137"/>
                    </a:srgbClr>
                  </a:outerShdw>
                </a:effectLst>
              </a:rPr>
              <a:t>?</a:t>
            </a:r>
          </a:p>
          <a:p>
            <a:endParaRPr lang="en-US" dirty="0">
              <a:solidFill>
                <a:schemeClr val="bg1"/>
              </a:solidFill>
              <a:effectLst>
                <a:outerShdw blurRad="38100" dist="38100" dir="2700000" algn="tl">
                  <a:srgbClr val="000000">
                    <a:alpha val="43137"/>
                  </a:srgbClr>
                </a:outerShdw>
              </a:effectLst>
            </a:endParaRPr>
          </a:p>
          <a:p>
            <a:r>
              <a:rPr lang="en-US" dirty="0" smtClean="0">
                <a:solidFill>
                  <a:schemeClr val="bg1"/>
                </a:solidFill>
                <a:effectLst>
                  <a:outerShdw blurRad="38100" dist="38100" dir="2700000" algn="tl">
                    <a:srgbClr val="000000">
                      <a:alpha val="43137"/>
                    </a:srgbClr>
                  </a:outerShdw>
                </a:effectLst>
              </a:rPr>
              <a:t>Plain and simple, true “artisan” cider  starts with authentic bitter-sharp and bitter –sweet apple varietals.   There’s no need for these other additives and preservatives if you are truly producing a craft hard apple cider.</a:t>
            </a:r>
            <a:endParaRPr lang="en-US" dirty="0">
              <a:solidFill>
                <a:schemeClr val="bg1"/>
              </a:solidFill>
              <a:effectLst>
                <a:outerShdw blurRad="38100" dist="38100" dir="2700000" algn="tl">
                  <a:srgbClr val="000000">
                    <a:alpha val="43137"/>
                  </a:srgbClr>
                </a:outerShdw>
              </a:effectLst>
            </a:endParaRPr>
          </a:p>
          <a:p>
            <a:r>
              <a:rPr lang="en-US" dirty="0" smtClean="0">
                <a:solidFill>
                  <a:schemeClr val="bg1"/>
                </a:solidFill>
                <a:effectLst>
                  <a:outerShdw blurRad="38100" dist="38100" dir="2700000" algn="tl">
                    <a:srgbClr val="000000">
                      <a:alpha val="43137"/>
                    </a:srgbClr>
                  </a:outerShdw>
                </a:effectLst>
              </a:rPr>
              <a:t>   </a:t>
            </a:r>
            <a:endParaRPr lang="en-US" dirty="0">
              <a:solidFill>
                <a:schemeClr val="bg1"/>
              </a:solidFill>
            </a:endParaRPr>
          </a:p>
        </p:txBody>
      </p:sp>
      <p:sp>
        <p:nvSpPr>
          <p:cNvPr id="14" name="Title 1"/>
          <p:cNvSpPr txBox="1">
            <a:spLocks/>
          </p:cNvSpPr>
          <p:nvPr/>
        </p:nvSpPr>
        <p:spPr>
          <a:xfrm>
            <a:off x="6650694" y="5480539"/>
            <a:ext cx="4955152" cy="115196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r>
              <a:rPr lang="en-US" dirty="0" smtClean="0">
                <a:solidFill>
                  <a:schemeClr val="bg1"/>
                </a:solidFill>
                <a:effectLst>
                  <a:outerShdw blurRad="38100" dist="38100" dir="2700000" algn="tl">
                    <a:srgbClr val="000000">
                      <a:alpha val="43137"/>
                    </a:srgbClr>
                  </a:outerShdw>
                </a:effectLst>
              </a:rPr>
              <a:t>DON’T BE DUPPED!</a:t>
            </a:r>
            <a:endParaRPr lang="en-US" dirty="0">
              <a:solidFill>
                <a:schemeClr val="bg1"/>
              </a:solidFill>
              <a:effectLst>
                <a:outerShdw blurRad="38100" dist="38100" dir="2700000" algn="tl">
                  <a:srgbClr val="000000">
                    <a:alpha val="43137"/>
                  </a:srgbClr>
                </a:outerShdw>
              </a:effectLst>
            </a:endParaRPr>
          </a:p>
        </p:txBody>
      </p:sp>
      <p:pic>
        <p:nvPicPr>
          <p:cNvPr id="15" name="Picture 14"/>
          <p:cNvPicPr>
            <a:picLocks noChangeAspect="1"/>
          </p:cNvPicPr>
          <p:nvPr/>
        </p:nvPicPr>
        <p:blipFill>
          <a:blip r:embed="rId2"/>
          <a:stretch>
            <a:fillRect/>
          </a:stretch>
        </p:blipFill>
        <p:spPr>
          <a:xfrm rot="20721573">
            <a:off x="9532255" y="351172"/>
            <a:ext cx="1486422" cy="1320178"/>
          </a:xfrm>
          <a:prstGeom prst="rect">
            <a:avLst/>
          </a:prstGeom>
          <a:ln w="88900" cap="sq" cmpd="thickThin">
            <a:solidFill>
              <a:srgbClr val="000000"/>
            </a:solidFill>
            <a:prstDash val="solid"/>
            <a:miter lim="800000"/>
          </a:ln>
          <a:effectLst>
            <a:innerShdw blurRad="76200">
              <a:srgbClr val="000000"/>
            </a:innerShdw>
          </a:effectLst>
        </p:spPr>
      </p:pic>
      <p:sp>
        <p:nvSpPr>
          <p:cNvPr id="16" name="TextBox 15"/>
          <p:cNvSpPr txBox="1"/>
          <p:nvPr/>
        </p:nvSpPr>
        <p:spPr>
          <a:xfrm>
            <a:off x="432702" y="1576155"/>
            <a:ext cx="6499274" cy="523220"/>
          </a:xfrm>
          <a:prstGeom prst="rect">
            <a:avLst/>
          </a:prstGeom>
          <a:noFill/>
        </p:spPr>
        <p:txBody>
          <a:bodyPr wrap="square" rtlCol="0">
            <a:spAutoFit/>
          </a:bodyPr>
          <a:lstStyle/>
          <a:p>
            <a:r>
              <a:rPr lang="en-US" sz="2800" dirty="0" smtClean="0">
                <a:effectLst>
                  <a:outerShdw blurRad="38100" dist="38100" dir="2700000" algn="tl">
                    <a:srgbClr val="000000">
                      <a:alpha val="43137"/>
                    </a:srgbClr>
                  </a:outerShdw>
                </a:effectLst>
              </a:rPr>
              <a:t>COMMERCIAL CIDER VERSUS ARTISAN CIDER</a:t>
            </a:r>
            <a:endParaRPr lang="en-US" sz="2800" dirty="0">
              <a:effectLst>
                <a:outerShdw blurRad="38100" dist="38100" dir="2700000" algn="tl">
                  <a:srgbClr val="000000">
                    <a:alpha val="43137"/>
                  </a:srgbClr>
                </a:outerShdw>
              </a:effectLst>
            </a:endParaRPr>
          </a:p>
        </p:txBody>
      </p:sp>
      <p:pic>
        <p:nvPicPr>
          <p:cNvPr id="17" name="Picture 16"/>
          <p:cNvPicPr>
            <a:picLocks noChangeAspect="1"/>
          </p:cNvPicPr>
          <p:nvPr/>
        </p:nvPicPr>
        <p:blipFill>
          <a:blip r:embed="rId3"/>
          <a:stretch>
            <a:fillRect/>
          </a:stretch>
        </p:blipFill>
        <p:spPr>
          <a:xfrm>
            <a:off x="432702" y="5339862"/>
            <a:ext cx="5207565" cy="10907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5877523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rotWithShape="1">
          <a:blip r:embed="rId2"/>
          <a:srcRect b="60828"/>
          <a:stretch/>
        </p:blipFill>
        <p:spPr>
          <a:xfrm>
            <a:off x="4520540" y="135750"/>
            <a:ext cx="7379793" cy="13508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5" name="Picture 24"/>
          <p:cNvPicPr>
            <a:picLocks noChangeAspect="1"/>
          </p:cNvPicPr>
          <p:nvPr/>
        </p:nvPicPr>
        <p:blipFill rotWithShape="1">
          <a:blip r:embed="rId3"/>
          <a:srcRect l="229" t="-615" r="76171" b="7433"/>
          <a:stretch/>
        </p:blipFill>
        <p:spPr>
          <a:xfrm>
            <a:off x="227113" y="955198"/>
            <a:ext cx="1448972" cy="42728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23181" y="-10283"/>
            <a:ext cx="6898124" cy="1151965"/>
          </a:xfrm>
        </p:spPr>
        <p:txBody>
          <a:bodyPr>
            <a:normAutofit/>
          </a:bodyPr>
          <a:lstStyle/>
          <a:p>
            <a:r>
              <a:rPr lang="en-US" sz="4800" dirty="0" smtClean="0">
                <a:effectLst>
                  <a:outerShdw blurRad="38100" dist="38100" dir="2700000" algn="tl">
                    <a:srgbClr val="000000">
                      <a:alpha val="43137"/>
                    </a:srgbClr>
                  </a:outerShdw>
                </a:effectLst>
              </a:rPr>
              <a:t>YOU ARE WHAT YOU DRINK…</a:t>
            </a:r>
            <a:endParaRPr lang="en-US" sz="4800" dirty="0">
              <a:effectLst>
                <a:outerShdw blurRad="38100" dist="38100" dir="2700000" algn="tl">
                  <a:srgbClr val="000000">
                    <a:alpha val="43137"/>
                  </a:srgbClr>
                </a:outerShdw>
              </a:effectLst>
            </a:endParaRPr>
          </a:p>
        </p:txBody>
      </p:sp>
      <p:sp>
        <p:nvSpPr>
          <p:cNvPr id="4" name="Rounded Rectangle 3"/>
          <p:cNvSpPr/>
          <p:nvPr/>
        </p:nvSpPr>
        <p:spPr>
          <a:xfrm>
            <a:off x="2382609" y="955198"/>
            <a:ext cx="1787858" cy="1134886"/>
          </a:xfrm>
          <a:prstGeom prst="roundRect">
            <a:avLst/>
          </a:prstGeom>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effectLst>
                  <a:outerShdw blurRad="38100" dist="38100" dir="2700000" algn="tl">
                    <a:srgbClr val="000000">
                      <a:alpha val="43137"/>
                    </a:srgbClr>
                  </a:outerShdw>
                </a:effectLst>
              </a:rPr>
              <a:t>ANGRY ORCHARD</a:t>
            </a:r>
            <a:endParaRPr lang="en-US" dirty="0">
              <a:effectLst>
                <a:outerShdw blurRad="38100" dist="38100" dir="2700000" algn="tl">
                  <a:srgbClr val="000000">
                    <a:alpha val="43137"/>
                  </a:srgbClr>
                </a:outerShdw>
              </a:effectLst>
            </a:endParaRPr>
          </a:p>
        </p:txBody>
      </p:sp>
      <p:sp>
        <p:nvSpPr>
          <p:cNvPr id="6" name="Rounded Rectangle 5"/>
          <p:cNvSpPr/>
          <p:nvPr/>
        </p:nvSpPr>
        <p:spPr>
          <a:xfrm>
            <a:off x="5685277" y="923249"/>
            <a:ext cx="1787858" cy="1161625"/>
          </a:xfrm>
          <a:prstGeom prst="roundRect">
            <a:avLst/>
          </a:prstGeom>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effectLst>
                  <a:outerShdw blurRad="38100" dist="38100" dir="2700000" algn="tl">
                    <a:srgbClr val="000000">
                      <a:alpha val="43137"/>
                    </a:srgbClr>
                  </a:outerShdw>
                </a:effectLst>
              </a:rPr>
              <a:t>BLACKTHORN</a:t>
            </a:r>
            <a:endParaRPr lang="en-US" dirty="0">
              <a:effectLst>
                <a:outerShdw blurRad="38100" dist="38100" dir="2700000" algn="tl">
                  <a:srgbClr val="000000">
                    <a:alpha val="43137"/>
                  </a:srgbClr>
                </a:outerShdw>
              </a:effectLst>
            </a:endParaRPr>
          </a:p>
        </p:txBody>
      </p:sp>
      <p:sp>
        <p:nvSpPr>
          <p:cNvPr id="7" name="Rounded Rectangle 6"/>
          <p:cNvSpPr/>
          <p:nvPr/>
        </p:nvSpPr>
        <p:spPr>
          <a:xfrm>
            <a:off x="9165129" y="946263"/>
            <a:ext cx="1787858" cy="1134886"/>
          </a:xfrm>
          <a:prstGeom prst="roundRect">
            <a:avLst/>
          </a:prstGeom>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effectLst>
                  <a:outerShdw blurRad="38100" dist="38100" dir="2700000" algn="tl">
                    <a:srgbClr val="000000">
                      <a:alpha val="43137"/>
                    </a:srgbClr>
                  </a:outerShdw>
                </a:effectLst>
              </a:rPr>
              <a:t>WOOD CHUCK</a:t>
            </a:r>
            <a:endParaRPr lang="en-US" dirty="0">
              <a:effectLst>
                <a:outerShdw blurRad="38100" dist="38100" dir="2700000" algn="tl">
                  <a:srgbClr val="000000">
                    <a:alpha val="43137"/>
                  </a:srgbClr>
                </a:outerShdw>
              </a:effectLst>
            </a:endParaRPr>
          </a:p>
        </p:txBody>
      </p:sp>
      <p:sp>
        <p:nvSpPr>
          <p:cNvPr id="14" name="Rounded Rectangle 13"/>
          <p:cNvSpPr/>
          <p:nvPr/>
        </p:nvSpPr>
        <p:spPr>
          <a:xfrm>
            <a:off x="8475733" y="5150743"/>
            <a:ext cx="3255788" cy="1134886"/>
          </a:xfrm>
          <a:prstGeom prst="round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effectLst>
                  <a:outerShdw blurRad="38100" dist="38100" dir="2700000" algn="tl">
                    <a:srgbClr val="000000">
                      <a:alpha val="43137"/>
                    </a:srgbClr>
                  </a:outerShdw>
                </a:effectLst>
              </a:rPr>
              <a:t>HARD CIDER, NATRUAL FLAVOR, CARAMEL COLOR, SULFITES AND SORBATE, TO PROTECT FLAVOR.</a:t>
            </a:r>
          </a:p>
        </p:txBody>
      </p:sp>
      <p:pic>
        <p:nvPicPr>
          <p:cNvPr id="19" name="Picture 18"/>
          <p:cNvPicPr>
            <a:picLocks noChangeAspect="1"/>
          </p:cNvPicPr>
          <p:nvPr/>
        </p:nvPicPr>
        <p:blipFill>
          <a:blip r:embed="rId4"/>
          <a:stretch>
            <a:fillRect/>
          </a:stretch>
        </p:blipFill>
        <p:spPr>
          <a:xfrm>
            <a:off x="2218935" y="2293222"/>
            <a:ext cx="2115207" cy="2485485"/>
          </a:xfrm>
          <a:prstGeom prst="rect">
            <a:avLst/>
          </a:prstGeom>
          <a:solidFill>
            <a:srgbClr val="FFFFFF">
              <a:shade val="85000"/>
            </a:srgbClr>
          </a:solidFill>
          <a:ln w="190500" cap="sq">
            <a:solidFill>
              <a:srgbClr val="FFFFFF"/>
            </a:solidFill>
            <a:miter lim="800000"/>
          </a:ln>
          <a:effectLst>
            <a:glow rad="228600">
              <a:schemeClr val="accent1">
                <a:satMod val="175000"/>
                <a:alpha val="40000"/>
              </a:schemeClr>
            </a:glow>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0" name="Picture 19"/>
          <p:cNvPicPr>
            <a:picLocks noChangeAspect="1"/>
          </p:cNvPicPr>
          <p:nvPr/>
        </p:nvPicPr>
        <p:blipFill>
          <a:blip r:embed="rId5"/>
          <a:stretch>
            <a:fillRect/>
          </a:stretch>
        </p:blipFill>
        <p:spPr>
          <a:xfrm rot="21235836">
            <a:off x="5609399" y="2364012"/>
            <a:ext cx="2020716" cy="2484656"/>
          </a:xfrm>
          <a:prstGeom prst="rect">
            <a:avLst/>
          </a:prstGeom>
          <a:solidFill>
            <a:srgbClr val="FFFFFF">
              <a:shade val="85000"/>
            </a:srgbClr>
          </a:solidFill>
          <a:ln w="190500" cap="sq">
            <a:solidFill>
              <a:srgbClr val="FFFFFF"/>
            </a:solidFill>
            <a:miter lim="800000"/>
          </a:ln>
          <a:effectLst>
            <a:glow rad="228600">
              <a:schemeClr val="accent1">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20"/>
          <p:cNvPicPr>
            <a:picLocks noChangeAspect="1"/>
          </p:cNvPicPr>
          <p:nvPr/>
        </p:nvPicPr>
        <p:blipFill>
          <a:blip r:embed="rId6"/>
          <a:stretch>
            <a:fillRect/>
          </a:stretch>
        </p:blipFill>
        <p:spPr>
          <a:xfrm rot="21252199">
            <a:off x="8963685" y="2302806"/>
            <a:ext cx="2279878" cy="2384475"/>
          </a:xfrm>
          <a:prstGeom prst="rect">
            <a:avLst/>
          </a:prstGeom>
          <a:solidFill>
            <a:srgbClr val="FFFFFF">
              <a:shade val="85000"/>
            </a:srgbClr>
          </a:solidFill>
          <a:ln w="88900" cap="sq">
            <a:solidFill>
              <a:srgbClr val="FFFFFF"/>
            </a:solidFill>
            <a:miter lim="800000"/>
          </a:ln>
          <a:effectLst>
            <a:glow rad="228600">
              <a:schemeClr val="accent1">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 name="Rounded Rectangle 21"/>
          <p:cNvSpPr/>
          <p:nvPr/>
        </p:nvSpPr>
        <p:spPr>
          <a:xfrm>
            <a:off x="1684669" y="5159666"/>
            <a:ext cx="3255788" cy="1134886"/>
          </a:xfrm>
          <a:prstGeom prst="round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effectLst>
                  <a:outerShdw blurRad="38100" dist="38100" dir="2700000" algn="tl">
                    <a:srgbClr val="000000">
                      <a:alpha val="43137"/>
                    </a:srgbClr>
                  </a:outerShdw>
                </a:effectLst>
              </a:rPr>
              <a:t>HARD CIDER, NATURAL FLAVORS, CARBON DIOXIDE, MALIC ACID AND SULFITES TO PRESERVE FRESHNESS.</a:t>
            </a:r>
          </a:p>
        </p:txBody>
      </p:sp>
      <p:sp>
        <p:nvSpPr>
          <p:cNvPr id="23" name="Rounded Rectangle 22"/>
          <p:cNvSpPr/>
          <p:nvPr/>
        </p:nvSpPr>
        <p:spPr>
          <a:xfrm>
            <a:off x="5080201" y="5159666"/>
            <a:ext cx="3255788" cy="1134886"/>
          </a:xfrm>
          <a:prstGeom prst="round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effectLst>
                  <a:outerShdw blurRad="38100" dist="38100" dir="2700000" algn="tl">
                    <a:srgbClr val="000000">
                      <a:alpha val="43137"/>
                    </a:srgbClr>
                  </a:outerShdw>
                </a:effectLst>
              </a:rPr>
              <a:t>HARD CIDER, GLUCOSE-FRUCTOSE, SYRUP, MALIC ACID, CONTAINS SULFITES, NATURALLY CARBONATED.</a:t>
            </a:r>
          </a:p>
        </p:txBody>
      </p:sp>
    </p:spTree>
    <p:extLst>
      <p:ext uri="{BB962C8B-B14F-4D97-AF65-F5344CB8AC3E}">
        <p14:creationId xmlns:p14="http://schemas.microsoft.com/office/powerpoint/2010/main" val="3837089973"/>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t="51493" b="32032"/>
          <a:stretch/>
        </p:blipFill>
        <p:spPr>
          <a:xfrm>
            <a:off x="787791" y="189709"/>
            <a:ext cx="9186204" cy="10972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ounded Rectangle 3"/>
          <p:cNvSpPr/>
          <p:nvPr/>
        </p:nvSpPr>
        <p:spPr>
          <a:xfrm>
            <a:off x="332724" y="463814"/>
            <a:ext cx="1787858" cy="1134886"/>
          </a:xfrm>
          <a:prstGeom prst="roundRect">
            <a:avLst/>
          </a:prstGeom>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effectLst>
                  <a:outerShdw blurRad="38100" dist="38100" dir="2700000" algn="tl">
                    <a:srgbClr val="000000">
                      <a:alpha val="43137"/>
                    </a:srgbClr>
                  </a:outerShdw>
                </a:effectLst>
              </a:rPr>
              <a:t>SMITH &amp; FORGE</a:t>
            </a:r>
            <a:endParaRPr lang="en-US" dirty="0">
              <a:effectLst>
                <a:outerShdw blurRad="38100" dist="38100" dir="2700000" algn="tl">
                  <a:srgbClr val="000000">
                    <a:alpha val="43137"/>
                  </a:srgbClr>
                </a:outerShdw>
              </a:effectLst>
            </a:endParaRPr>
          </a:p>
        </p:txBody>
      </p:sp>
      <p:sp>
        <p:nvSpPr>
          <p:cNvPr id="6" name="Rounded Rectangle 5"/>
          <p:cNvSpPr/>
          <p:nvPr/>
        </p:nvSpPr>
        <p:spPr>
          <a:xfrm>
            <a:off x="3382435" y="467539"/>
            <a:ext cx="1787858" cy="1127297"/>
          </a:xfrm>
          <a:prstGeom prst="roundRect">
            <a:avLst/>
          </a:prstGeom>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effectLst>
                  <a:outerShdw blurRad="38100" dist="38100" dir="2700000" algn="tl">
                    <a:srgbClr val="000000">
                      <a:alpha val="43137"/>
                    </a:srgbClr>
                  </a:outerShdw>
                </a:effectLst>
              </a:rPr>
              <a:t>CRISPIN</a:t>
            </a:r>
            <a:endParaRPr lang="en-US" dirty="0">
              <a:effectLst>
                <a:outerShdw blurRad="38100" dist="38100" dir="2700000" algn="tl">
                  <a:srgbClr val="000000">
                    <a:alpha val="43137"/>
                  </a:srgbClr>
                </a:outerShdw>
              </a:effectLst>
            </a:endParaRPr>
          </a:p>
        </p:txBody>
      </p:sp>
      <p:sp>
        <p:nvSpPr>
          <p:cNvPr id="7" name="Rounded Rectangle 6"/>
          <p:cNvSpPr/>
          <p:nvPr/>
        </p:nvSpPr>
        <p:spPr>
          <a:xfrm>
            <a:off x="6548131" y="426595"/>
            <a:ext cx="1787858" cy="1134886"/>
          </a:xfrm>
          <a:prstGeom prst="roundRect">
            <a:avLst/>
          </a:prstGeom>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effectLst>
                  <a:outerShdw blurRad="38100" dist="38100" dir="2700000" algn="tl">
                    <a:srgbClr val="000000">
                      <a:alpha val="43137"/>
                    </a:srgbClr>
                  </a:outerShdw>
                </a:effectLst>
              </a:rPr>
              <a:t>STRONGBOW</a:t>
            </a:r>
            <a:endParaRPr lang="en-US" dirty="0">
              <a:effectLst>
                <a:outerShdw blurRad="38100" dist="38100" dir="2700000" algn="tl">
                  <a:srgbClr val="000000">
                    <a:alpha val="43137"/>
                  </a:srgbClr>
                </a:outerShdw>
              </a:effectLst>
            </a:endParaRPr>
          </a:p>
        </p:txBody>
      </p:sp>
      <p:sp>
        <p:nvSpPr>
          <p:cNvPr id="22" name="Rounded Rectangle 21"/>
          <p:cNvSpPr/>
          <p:nvPr/>
        </p:nvSpPr>
        <p:spPr>
          <a:xfrm>
            <a:off x="126647" y="5026448"/>
            <a:ext cx="2700959" cy="1134886"/>
          </a:xfrm>
          <a:prstGeom prst="round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effectLst>
                  <a:outerShdw blurRad="38100" dist="38100" dir="2700000" algn="tl">
                    <a:srgbClr val="000000">
                      <a:alpha val="43137"/>
                    </a:srgbClr>
                  </a:outerShdw>
                </a:effectLst>
              </a:rPr>
              <a:t>HARD APPLE CIDER, WATER, APPLE JUICE CONCENTRATE, NATURAL FLAVOR, MALIC ACID, SULFITES.</a:t>
            </a:r>
          </a:p>
        </p:txBody>
      </p:sp>
      <p:sp>
        <p:nvSpPr>
          <p:cNvPr id="23" name="Rounded Rectangle 22"/>
          <p:cNvSpPr/>
          <p:nvPr/>
        </p:nvSpPr>
        <p:spPr>
          <a:xfrm>
            <a:off x="3195128" y="5026448"/>
            <a:ext cx="2705887" cy="1134886"/>
          </a:xfrm>
          <a:prstGeom prst="round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effectLst>
                  <a:outerShdw blurRad="38100" dist="38100" dir="2700000" algn="tl">
                    <a:srgbClr val="000000">
                      <a:alpha val="43137"/>
                    </a:srgbClr>
                  </a:outerShdw>
                </a:effectLst>
              </a:rPr>
              <a:t>HARD APPLE CIDER, FILTERED WATER, APPLE JUICE CONCENTRATE, (BACK SWEETNER), NATURAL APPLE ESSENCE,MALIC ACID, CONTAINS SULFITES.</a:t>
            </a:r>
          </a:p>
        </p:txBody>
      </p:sp>
      <p:pic>
        <p:nvPicPr>
          <p:cNvPr id="13" name="Picture 12"/>
          <p:cNvPicPr>
            <a:picLocks noChangeAspect="1"/>
          </p:cNvPicPr>
          <p:nvPr/>
        </p:nvPicPr>
        <p:blipFill>
          <a:blip r:embed="rId3"/>
          <a:stretch>
            <a:fillRect/>
          </a:stretch>
        </p:blipFill>
        <p:spPr>
          <a:xfrm>
            <a:off x="332724" y="2083448"/>
            <a:ext cx="2263708" cy="2435341"/>
          </a:xfrm>
          <a:prstGeom prst="rect">
            <a:avLst/>
          </a:prstGeom>
          <a:solidFill>
            <a:srgbClr val="FFFFFF">
              <a:shade val="85000"/>
            </a:srgbClr>
          </a:solidFill>
          <a:ln w="190500" cap="sq">
            <a:solidFill>
              <a:srgbClr val="FFFFFF"/>
            </a:solidFill>
            <a:miter lim="800000"/>
          </a:ln>
          <a:effectLst>
            <a:glow rad="228600">
              <a:schemeClr val="accent1">
                <a:satMod val="175000"/>
                <a:alpha val="40000"/>
              </a:schemeClr>
            </a:glow>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5" name="Rounded Rectangle 14"/>
          <p:cNvSpPr/>
          <p:nvPr/>
        </p:nvSpPr>
        <p:spPr>
          <a:xfrm>
            <a:off x="9577789" y="463814"/>
            <a:ext cx="1774044" cy="1134886"/>
          </a:xfrm>
          <a:prstGeom prst="roundRect">
            <a:avLst/>
          </a:prstGeom>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effectLst>
                  <a:outerShdw blurRad="38100" dist="38100" dir="2700000" algn="tl">
                    <a:srgbClr val="000000">
                      <a:alpha val="43137"/>
                    </a:srgbClr>
                  </a:outerShdw>
                </a:effectLst>
              </a:rPr>
              <a:t>REDD’S APPLE ALE</a:t>
            </a:r>
            <a:endParaRPr lang="en-US" dirty="0">
              <a:effectLst>
                <a:outerShdw blurRad="38100" dist="38100" dir="2700000" algn="tl">
                  <a:srgbClr val="000000">
                    <a:alpha val="43137"/>
                  </a:srgbClr>
                </a:outerShdw>
              </a:effectLst>
            </a:endParaRPr>
          </a:p>
        </p:txBody>
      </p:sp>
      <p:pic>
        <p:nvPicPr>
          <p:cNvPr id="16" name="Picture 15"/>
          <p:cNvPicPr>
            <a:picLocks noChangeAspect="1"/>
          </p:cNvPicPr>
          <p:nvPr/>
        </p:nvPicPr>
        <p:blipFill>
          <a:blip r:embed="rId4"/>
          <a:stretch>
            <a:fillRect/>
          </a:stretch>
        </p:blipFill>
        <p:spPr>
          <a:xfrm>
            <a:off x="3382435" y="2015677"/>
            <a:ext cx="2046357" cy="2548786"/>
          </a:xfrm>
          <a:prstGeom prst="rect">
            <a:avLst/>
          </a:prstGeom>
          <a:solidFill>
            <a:srgbClr val="FFFFFF">
              <a:shade val="85000"/>
            </a:srgbClr>
          </a:solidFill>
          <a:ln w="190500" cap="sq">
            <a:solidFill>
              <a:srgbClr val="FFFFFF"/>
            </a:solidFill>
            <a:miter lim="800000"/>
          </a:ln>
          <a:effectLst>
            <a:glow rad="228600">
              <a:schemeClr val="accent1">
                <a:satMod val="175000"/>
                <a:alpha val="40000"/>
              </a:schemeClr>
            </a:glow>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7" name="Picture 16"/>
          <p:cNvPicPr>
            <a:picLocks noChangeAspect="1"/>
          </p:cNvPicPr>
          <p:nvPr/>
        </p:nvPicPr>
        <p:blipFill>
          <a:blip r:embed="rId5"/>
          <a:stretch>
            <a:fillRect/>
          </a:stretch>
        </p:blipFill>
        <p:spPr>
          <a:xfrm>
            <a:off x="6276828" y="2015677"/>
            <a:ext cx="2330463" cy="2548786"/>
          </a:xfrm>
          <a:prstGeom prst="rect">
            <a:avLst/>
          </a:prstGeom>
          <a:solidFill>
            <a:srgbClr val="FFFFFF">
              <a:shade val="85000"/>
            </a:srgbClr>
          </a:solidFill>
          <a:ln w="190500" cap="sq">
            <a:solidFill>
              <a:srgbClr val="FFFFFF"/>
            </a:solidFill>
            <a:miter lim="800000"/>
          </a:ln>
          <a:effectLst>
            <a:glow rad="228600">
              <a:schemeClr val="accent1">
                <a:satMod val="175000"/>
                <a:alpha val="40000"/>
              </a:schemeClr>
            </a:glow>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8" name="Picture 17"/>
          <p:cNvPicPr>
            <a:picLocks noChangeAspect="1"/>
          </p:cNvPicPr>
          <p:nvPr/>
        </p:nvPicPr>
        <p:blipFill>
          <a:blip r:embed="rId6"/>
          <a:stretch>
            <a:fillRect/>
          </a:stretch>
        </p:blipFill>
        <p:spPr>
          <a:xfrm>
            <a:off x="9317369" y="2074160"/>
            <a:ext cx="2360905" cy="2529541"/>
          </a:xfrm>
          <a:prstGeom prst="rect">
            <a:avLst/>
          </a:prstGeom>
          <a:solidFill>
            <a:srgbClr val="FFFFFF">
              <a:shade val="85000"/>
            </a:srgbClr>
          </a:solidFill>
          <a:ln w="190500" cap="sq">
            <a:solidFill>
              <a:srgbClr val="FFFFFF"/>
            </a:solidFill>
            <a:miter lim="800000"/>
          </a:ln>
          <a:effectLst>
            <a:glow rad="228600">
              <a:schemeClr val="accent1">
                <a:satMod val="175000"/>
                <a:alpha val="40000"/>
              </a:schemeClr>
            </a:glow>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4" name="Rounded Rectangle 23"/>
          <p:cNvSpPr/>
          <p:nvPr/>
        </p:nvSpPr>
        <p:spPr>
          <a:xfrm>
            <a:off x="6282605" y="5026448"/>
            <a:ext cx="2705887" cy="1134886"/>
          </a:xfrm>
          <a:prstGeom prst="round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effectLst>
                  <a:outerShdw blurRad="38100" dist="38100" dir="2700000" algn="tl">
                    <a:srgbClr val="000000">
                      <a:alpha val="43137"/>
                    </a:srgbClr>
                  </a:outerShdw>
                </a:effectLst>
              </a:rPr>
              <a:t>HARD CIDER(FERMENTED APPLE JUICE FROM CONCENTRATE AND GLUCOSE SYRUP), WATER, GLUCOSE-FRUCTOSE SYRUP, APPLE JUICE CONCENTRATE, MALIC ACID, CARAMEL COLOR, NATURAL FLAVORS, SODIUM METABISULFITE TO PRSERVE FRESHNESS.</a:t>
            </a:r>
          </a:p>
        </p:txBody>
      </p:sp>
      <p:sp>
        <p:nvSpPr>
          <p:cNvPr id="25" name="Rounded Rectangle 24"/>
          <p:cNvSpPr/>
          <p:nvPr/>
        </p:nvSpPr>
        <p:spPr>
          <a:xfrm>
            <a:off x="9317369" y="5026448"/>
            <a:ext cx="2705887" cy="1134886"/>
          </a:xfrm>
          <a:prstGeom prst="round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effectLst>
                  <a:outerShdw blurRad="38100" dist="38100" dir="2700000" algn="tl">
                    <a:srgbClr val="000000">
                      <a:alpha val="43137"/>
                    </a:srgbClr>
                  </a:outerShdw>
                </a:effectLst>
              </a:rPr>
              <a:t>ALE WITH NATURAL APPLE FLAVOR &amp; CARAMEL COLOR.</a:t>
            </a:r>
          </a:p>
        </p:txBody>
      </p:sp>
    </p:spTree>
    <p:extLst>
      <p:ext uri="{BB962C8B-B14F-4D97-AF65-F5344CB8AC3E}">
        <p14:creationId xmlns:p14="http://schemas.microsoft.com/office/powerpoint/2010/main" val="1074092436"/>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4364" t="16864" r="2181" b="40532"/>
          <a:stretch/>
        </p:blipFill>
        <p:spPr>
          <a:xfrm>
            <a:off x="8256583" y="96105"/>
            <a:ext cx="3630617" cy="10953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69732" y="300938"/>
            <a:ext cx="10396882" cy="1151965"/>
          </a:xfrm>
        </p:spPr>
        <p:txBody>
          <a:bodyPr/>
          <a:lstStyle/>
          <a:p>
            <a:r>
              <a:rPr lang="en-US" dirty="0" smtClean="0">
                <a:effectLst>
                  <a:outerShdw blurRad="38100" dist="38100" dir="2700000" algn="tl">
                    <a:srgbClr val="000000">
                      <a:alpha val="43137"/>
                    </a:srgbClr>
                  </a:outerShdw>
                </a:effectLst>
              </a:rPr>
              <a:t>What’s in rambling route?</a:t>
            </a:r>
            <a:endParaRPr lang="en-US" dirty="0">
              <a:effectLst>
                <a:outerShdw blurRad="38100" dist="38100" dir="2700000" algn="tl">
                  <a:srgbClr val="000000">
                    <a:alpha val="43137"/>
                  </a:srgbClr>
                </a:outerShdw>
              </a:effectLst>
            </a:endParaRPr>
          </a:p>
        </p:txBody>
      </p:sp>
      <p:sp>
        <p:nvSpPr>
          <p:cNvPr id="3" name="Rectangle 2"/>
          <p:cNvSpPr/>
          <p:nvPr/>
        </p:nvSpPr>
        <p:spPr>
          <a:xfrm>
            <a:off x="7055469" y="1991346"/>
            <a:ext cx="4175610" cy="1323439"/>
          </a:xfrm>
          <a:prstGeom prst="rect">
            <a:avLst/>
          </a:prstGeom>
        </p:spPr>
        <p:txBody>
          <a:bodyPr wrap="square">
            <a:spAutoFit/>
          </a:bodyPr>
          <a:lstStyle/>
          <a:p>
            <a:r>
              <a:rPr lang="en-US" sz="8000" b="1" dirty="0" smtClean="0">
                <a:effectLst>
                  <a:outerShdw blurRad="38100" dist="38100" dir="2700000" algn="tl">
                    <a:srgbClr val="000000">
                      <a:alpha val="43137"/>
                    </a:srgbClr>
                  </a:outerShdw>
                </a:effectLst>
                <a:latin typeface="Wisdom Script AI"/>
                <a:cs typeface="Wisdom Script AI"/>
              </a:rPr>
              <a:t>Apples! </a:t>
            </a:r>
            <a:endParaRPr lang="en-US" sz="8000" b="1" dirty="0">
              <a:effectLst>
                <a:outerShdw blurRad="38100" dist="38100" dir="2700000" algn="tl">
                  <a:srgbClr val="000000">
                    <a:alpha val="43137"/>
                  </a:srgbClr>
                </a:outerShdw>
              </a:effectLst>
              <a:latin typeface="Wisdom Script AI"/>
              <a:cs typeface="Wisdom Script AI"/>
            </a:endParaRPr>
          </a:p>
        </p:txBody>
      </p:sp>
      <p:sp>
        <p:nvSpPr>
          <p:cNvPr id="5" name="TextBox 4"/>
          <p:cNvSpPr txBox="1"/>
          <p:nvPr/>
        </p:nvSpPr>
        <p:spPr>
          <a:xfrm>
            <a:off x="5449900" y="3293629"/>
            <a:ext cx="7165075" cy="461665"/>
          </a:xfrm>
          <a:prstGeom prst="rect">
            <a:avLst/>
          </a:prstGeom>
          <a:noFill/>
        </p:spPr>
        <p:txBody>
          <a:bodyPr wrap="square" rtlCol="0">
            <a:spAutoFit/>
          </a:bodyPr>
          <a:lstStyle/>
          <a:p>
            <a:pPr algn="ctr"/>
            <a:r>
              <a:rPr lang="en-US" sz="2400" dirty="0" smtClean="0"/>
              <a:t>And a proprietary yeast</a:t>
            </a:r>
            <a:r>
              <a:rPr lang="en-US" sz="2400" dirty="0" smtClean="0">
                <a:solidFill>
                  <a:schemeClr val="bg1"/>
                </a:solidFill>
              </a:rPr>
              <a:t>.</a:t>
            </a:r>
            <a:endParaRPr lang="en-US" sz="2400" dirty="0">
              <a:solidFill>
                <a:schemeClr val="bg1"/>
              </a:solidFill>
            </a:endParaRP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b="10036"/>
          <a:stretch/>
        </p:blipFill>
        <p:spPr>
          <a:xfrm>
            <a:off x="2781683" y="1325147"/>
            <a:ext cx="3996727" cy="4965359"/>
          </a:xfrm>
          <a:prstGeom prst="rect">
            <a:avLst/>
          </a:prstGeom>
          <a:effectLst>
            <a:glow rad="139700">
              <a:schemeClr val="accent1">
                <a:satMod val="175000"/>
                <a:alpha val="40000"/>
              </a:schemeClr>
            </a:glow>
          </a:effectLst>
        </p:spPr>
      </p:pic>
      <p:sp>
        <p:nvSpPr>
          <p:cNvPr id="10" name="TextBox 9"/>
          <p:cNvSpPr txBox="1"/>
          <p:nvPr/>
        </p:nvSpPr>
        <p:spPr>
          <a:xfrm>
            <a:off x="5974815" y="4083340"/>
            <a:ext cx="5912385" cy="830997"/>
          </a:xfrm>
          <a:prstGeom prst="rect">
            <a:avLst/>
          </a:prstGeom>
          <a:noFill/>
        </p:spPr>
        <p:txBody>
          <a:bodyPr wrap="square" rtlCol="0">
            <a:spAutoFit/>
          </a:bodyPr>
          <a:lstStyle/>
          <a:p>
            <a:pPr algn="ctr"/>
            <a:r>
              <a:rPr lang="en-US" sz="2400" dirty="0" smtClean="0"/>
              <a:t>ABV 6.9% / 16 </a:t>
            </a:r>
            <a:r>
              <a:rPr lang="en-US" sz="2400" dirty="0" err="1" smtClean="0"/>
              <a:t>oz</a:t>
            </a:r>
            <a:r>
              <a:rPr lang="en-US" sz="2400" dirty="0" smtClean="0"/>
              <a:t> Cans</a:t>
            </a:r>
            <a:endParaRPr lang="en-US" sz="2400" dirty="0">
              <a:solidFill>
                <a:schemeClr val="bg1"/>
              </a:solidFill>
            </a:endParaRPr>
          </a:p>
          <a:p>
            <a:pPr algn="ctr"/>
            <a:r>
              <a:rPr lang="en-US" sz="2400" dirty="0" smtClean="0"/>
              <a:t>Available in 5.16 &amp; 15.5 Kegs</a:t>
            </a:r>
            <a:endParaRPr lang="en-US" sz="2400" dirty="0"/>
          </a:p>
        </p:txBody>
      </p:sp>
    </p:spTree>
    <p:extLst>
      <p:ext uri="{BB962C8B-B14F-4D97-AF65-F5344CB8AC3E}">
        <p14:creationId xmlns:p14="http://schemas.microsoft.com/office/powerpoint/2010/main" val="425524184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1" b="53114"/>
          <a:stretch/>
        </p:blipFill>
        <p:spPr>
          <a:xfrm>
            <a:off x="7772402" y="96105"/>
            <a:ext cx="4100942" cy="10815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0" y="173182"/>
            <a:ext cx="10396882" cy="1151965"/>
          </a:xfrm>
        </p:spPr>
        <p:txBody>
          <a:bodyPr/>
          <a:lstStyle/>
          <a:p>
            <a:r>
              <a:rPr lang="en-US" dirty="0" smtClean="0">
                <a:solidFill>
                  <a:srgbClr val="92D050"/>
                </a:solidFill>
                <a:effectLst>
                  <a:outerShdw blurRad="38100" dist="38100" dir="2700000" algn="tl">
                    <a:srgbClr val="000000">
                      <a:alpha val="43137"/>
                    </a:srgbClr>
                  </a:outerShdw>
                </a:effectLst>
              </a:rPr>
              <a:t>Rambling Route PEAR</a:t>
            </a:r>
            <a:endParaRPr lang="en-US" dirty="0">
              <a:solidFill>
                <a:srgbClr val="92D050"/>
              </a:solidFill>
              <a:effectLst>
                <a:outerShdw blurRad="38100" dist="38100" dir="2700000" algn="tl">
                  <a:srgbClr val="000000">
                    <a:alpha val="43137"/>
                  </a:srgbClr>
                </a:outerShdw>
              </a:effectLst>
            </a:endParaRPr>
          </a:p>
        </p:txBody>
      </p:sp>
      <p:sp>
        <p:nvSpPr>
          <p:cNvPr id="3" name="Rectangle 2"/>
          <p:cNvSpPr/>
          <p:nvPr/>
        </p:nvSpPr>
        <p:spPr>
          <a:xfrm>
            <a:off x="7552494" y="2059088"/>
            <a:ext cx="5399767" cy="830997"/>
          </a:xfrm>
          <a:prstGeom prst="rect">
            <a:avLst/>
          </a:prstGeom>
        </p:spPr>
        <p:txBody>
          <a:bodyPr wrap="square">
            <a:spAutoFit/>
          </a:bodyPr>
          <a:lstStyle/>
          <a:p>
            <a:r>
              <a:rPr lang="en-US" sz="4800" b="1" dirty="0" smtClean="0">
                <a:effectLst>
                  <a:outerShdw blurRad="38100" dist="38100" dir="2700000" algn="tl">
                    <a:srgbClr val="000000">
                      <a:alpha val="43137"/>
                    </a:srgbClr>
                  </a:outerShdw>
                </a:effectLst>
                <a:latin typeface="Wisdom Script AI"/>
                <a:cs typeface="Wisdom Script AI"/>
              </a:rPr>
              <a:t>Apple &amp; Pear</a:t>
            </a:r>
            <a:endParaRPr lang="en-US" sz="4800" b="1" dirty="0">
              <a:effectLst>
                <a:outerShdw blurRad="38100" dist="38100" dir="2700000" algn="tl">
                  <a:srgbClr val="000000">
                    <a:alpha val="43137"/>
                  </a:srgbClr>
                </a:outerShdw>
              </a:effectLst>
              <a:latin typeface="Wisdom Script AI"/>
              <a:cs typeface="Wisdom Script AI"/>
            </a:endParaRPr>
          </a:p>
        </p:txBody>
      </p:sp>
      <p:sp>
        <p:nvSpPr>
          <p:cNvPr id="5" name="TextBox 4"/>
          <p:cNvSpPr txBox="1"/>
          <p:nvPr/>
        </p:nvSpPr>
        <p:spPr>
          <a:xfrm>
            <a:off x="7772402" y="2890085"/>
            <a:ext cx="3631335" cy="461665"/>
          </a:xfrm>
          <a:prstGeom prst="rect">
            <a:avLst/>
          </a:prstGeom>
          <a:noFill/>
        </p:spPr>
        <p:txBody>
          <a:bodyPr wrap="square" rtlCol="0">
            <a:spAutoFit/>
          </a:bodyPr>
          <a:lstStyle/>
          <a:p>
            <a:pPr algn="ctr"/>
            <a:r>
              <a:rPr lang="en-US" sz="2400" dirty="0" smtClean="0"/>
              <a:t>A </a:t>
            </a:r>
            <a:r>
              <a:rPr lang="en-US" sz="2400" u="sng" dirty="0" err="1" smtClean="0"/>
              <a:t>Pear</a:t>
            </a:r>
            <a:r>
              <a:rPr lang="en-US" sz="2400" dirty="0" err="1" smtClean="0"/>
              <a:t>fect</a:t>
            </a:r>
            <a:r>
              <a:rPr lang="en-US" sz="2400" dirty="0" smtClean="0"/>
              <a:t> Combination!</a:t>
            </a:r>
            <a:r>
              <a:rPr lang="en-US" sz="2400" dirty="0" smtClean="0">
                <a:solidFill>
                  <a:schemeClr val="bg1"/>
                </a:solidFill>
              </a:rPr>
              <a:t>.</a:t>
            </a:r>
            <a:endParaRPr lang="en-US" sz="2400" dirty="0">
              <a:solidFill>
                <a:schemeClr val="bg1"/>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2192" y="1293726"/>
            <a:ext cx="3595604" cy="4965359"/>
          </a:xfrm>
          <a:prstGeom prst="rect">
            <a:avLst/>
          </a:prstGeom>
          <a:effectLst>
            <a:glow rad="228600">
              <a:schemeClr val="accent3">
                <a:satMod val="175000"/>
                <a:alpha val="40000"/>
              </a:schemeClr>
            </a:glow>
          </a:effec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51017">
            <a:off x="650986" y="1942691"/>
            <a:ext cx="2510018" cy="2457174"/>
          </a:xfrm>
          <a:prstGeom prst="rect">
            <a:avLst/>
          </a:prstGeom>
          <a:ln w="228600" cap="sq" cmpd="thickThin">
            <a:solidFill>
              <a:srgbClr val="000000"/>
            </a:solidFill>
            <a:prstDash val="solid"/>
            <a:miter lim="800000"/>
          </a:ln>
          <a:effectLst>
            <a:innerShdw blurRad="76200">
              <a:srgbClr val="000000"/>
            </a:innerShdw>
          </a:effectLst>
        </p:spPr>
      </p:pic>
      <p:sp>
        <p:nvSpPr>
          <p:cNvPr id="10" name="TextBox 9"/>
          <p:cNvSpPr txBox="1"/>
          <p:nvPr/>
        </p:nvSpPr>
        <p:spPr>
          <a:xfrm rot="21166911">
            <a:off x="263570" y="4608358"/>
            <a:ext cx="4003641" cy="461665"/>
          </a:xfrm>
          <a:prstGeom prst="rect">
            <a:avLst/>
          </a:prstGeom>
          <a:noFill/>
        </p:spPr>
        <p:txBody>
          <a:bodyPr wrap="square" rtlCol="0">
            <a:spAutoFit/>
          </a:bodyPr>
          <a:lstStyle/>
          <a:p>
            <a:pPr algn="ctr"/>
            <a:r>
              <a:rPr lang="en-US" sz="2400" dirty="0" smtClean="0"/>
              <a:t>Released May 2016</a:t>
            </a:r>
            <a:r>
              <a:rPr lang="en-US" sz="2400" dirty="0" smtClean="0">
                <a:solidFill>
                  <a:schemeClr val="bg1"/>
                </a:solidFill>
              </a:rPr>
              <a:t>.</a:t>
            </a:r>
            <a:endParaRPr lang="en-US" sz="2400" dirty="0">
              <a:solidFill>
                <a:schemeClr val="bg1"/>
              </a:solidFill>
            </a:endParaRPr>
          </a:p>
        </p:txBody>
      </p:sp>
      <p:sp>
        <p:nvSpPr>
          <p:cNvPr id="11" name="TextBox 10"/>
          <p:cNvSpPr txBox="1"/>
          <p:nvPr/>
        </p:nvSpPr>
        <p:spPr>
          <a:xfrm>
            <a:off x="7330811" y="3826582"/>
            <a:ext cx="4722644" cy="830997"/>
          </a:xfrm>
          <a:prstGeom prst="rect">
            <a:avLst/>
          </a:prstGeom>
          <a:noFill/>
        </p:spPr>
        <p:txBody>
          <a:bodyPr wrap="square" rtlCol="0">
            <a:spAutoFit/>
          </a:bodyPr>
          <a:lstStyle/>
          <a:p>
            <a:pPr algn="ctr"/>
            <a:r>
              <a:rPr lang="en-US" sz="2400" dirty="0" smtClean="0"/>
              <a:t>ABV 6.9% / 16 </a:t>
            </a:r>
            <a:r>
              <a:rPr lang="en-US" sz="2400" dirty="0" err="1" smtClean="0"/>
              <a:t>oz</a:t>
            </a:r>
            <a:r>
              <a:rPr lang="en-US" sz="2400" dirty="0" smtClean="0"/>
              <a:t> Cans</a:t>
            </a:r>
            <a:endParaRPr lang="en-US" sz="2400" dirty="0">
              <a:solidFill>
                <a:schemeClr val="bg1"/>
              </a:solidFill>
            </a:endParaRPr>
          </a:p>
          <a:p>
            <a:pPr algn="ctr"/>
            <a:r>
              <a:rPr lang="en-US" sz="2400" dirty="0" smtClean="0"/>
              <a:t>Available in 5.16 &amp; 15.5 Kegs</a:t>
            </a:r>
            <a:endParaRPr lang="en-US" sz="2400" dirty="0"/>
          </a:p>
        </p:txBody>
      </p:sp>
    </p:spTree>
    <p:extLst>
      <p:ext uri="{BB962C8B-B14F-4D97-AF65-F5344CB8AC3E}">
        <p14:creationId xmlns:p14="http://schemas.microsoft.com/office/powerpoint/2010/main" val="387043517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srcRect t="20194" b="32612"/>
          <a:stretch/>
        </p:blipFill>
        <p:spPr>
          <a:xfrm>
            <a:off x="7636631" y="58720"/>
            <a:ext cx="4285061" cy="12115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282820" y="349291"/>
            <a:ext cx="10396882" cy="1151965"/>
          </a:xfrm>
        </p:spPr>
        <p:txBody>
          <a:bodyPr/>
          <a:lstStyle/>
          <a:p>
            <a:r>
              <a:rPr lang="en-US" dirty="0" smtClean="0">
                <a:effectLst>
                  <a:outerShdw blurRad="38100" dist="38100" dir="2700000" algn="tl">
                    <a:srgbClr val="000000">
                      <a:alpha val="43137"/>
                    </a:srgbClr>
                  </a:outerShdw>
                </a:effectLst>
              </a:rPr>
              <a:t>Rambling route Advantages…</a:t>
            </a:r>
            <a:endParaRPr lang="en-US" dirty="0">
              <a:effectLst>
                <a:outerShdw blurRad="38100" dist="38100" dir="2700000" algn="tl">
                  <a:srgbClr val="000000">
                    <a:alpha val="43137"/>
                  </a:srgbClr>
                </a:outerShdw>
              </a:effectLst>
            </a:endParaRPr>
          </a:p>
        </p:txBody>
      </p:sp>
      <p:sp>
        <p:nvSpPr>
          <p:cNvPr id="7" name="Content Placeholder 2"/>
          <p:cNvSpPr>
            <a:spLocks noGrp="1"/>
          </p:cNvSpPr>
          <p:nvPr>
            <p:ph sz="quarter" idx="13"/>
          </p:nvPr>
        </p:nvSpPr>
        <p:spPr>
          <a:xfrm>
            <a:off x="858196" y="1955432"/>
            <a:ext cx="10394707" cy="3293793"/>
          </a:xfrm>
        </p:spPr>
        <p:txBody>
          <a:bodyPr>
            <a:normAutofit fontScale="25000" lnSpcReduction="20000"/>
          </a:bodyPr>
          <a:lstStyle/>
          <a:p>
            <a:endParaRPr lang="en-US" dirty="0" smtClean="0"/>
          </a:p>
          <a:p>
            <a:endParaRPr lang="en-US" dirty="0"/>
          </a:p>
          <a:p>
            <a:endParaRPr lang="en-US" sz="2600" dirty="0" smtClean="0"/>
          </a:p>
          <a:p>
            <a:r>
              <a:rPr lang="en-US" sz="8000" dirty="0" smtClean="0"/>
              <a:t> KEY </a:t>
            </a:r>
            <a:r>
              <a:rPr lang="en-US" sz="11200" dirty="0" smtClean="0">
                <a:solidFill>
                  <a:schemeClr val="bg1"/>
                </a:solidFill>
              </a:rPr>
              <a:t>Relationships</a:t>
            </a:r>
            <a:r>
              <a:rPr lang="en-US" sz="8000" dirty="0" smtClean="0"/>
              <a:t> with platinum properties</a:t>
            </a:r>
          </a:p>
          <a:p>
            <a:r>
              <a:rPr lang="en-US" sz="8000" dirty="0" smtClean="0"/>
              <a:t> </a:t>
            </a:r>
            <a:r>
              <a:rPr lang="en-US" sz="11200" dirty="0" smtClean="0">
                <a:solidFill>
                  <a:schemeClr val="bg1"/>
                </a:solidFill>
              </a:rPr>
              <a:t>Personal</a:t>
            </a:r>
            <a:r>
              <a:rPr lang="en-US" sz="8000" dirty="0" smtClean="0"/>
              <a:t> relationships with </a:t>
            </a:r>
            <a:r>
              <a:rPr lang="en-US" sz="8000" dirty="0" err="1" smtClean="0"/>
              <a:t>las</a:t>
            </a:r>
            <a:r>
              <a:rPr lang="en-US" sz="8000" dirty="0"/>
              <a:t> </a:t>
            </a:r>
            <a:r>
              <a:rPr lang="en-US" sz="8000" dirty="0" err="1" smtClean="0"/>
              <a:t>vegas</a:t>
            </a:r>
            <a:r>
              <a:rPr lang="en-US" sz="8000" dirty="0" smtClean="0"/>
              <a:t>  wine community</a:t>
            </a:r>
          </a:p>
          <a:p>
            <a:r>
              <a:rPr lang="en-US" sz="8000" dirty="0" smtClean="0"/>
              <a:t> Keen </a:t>
            </a:r>
            <a:r>
              <a:rPr lang="en-US" sz="11200" dirty="0" smtClean="0">
                <a:solidFill>
                  <a:schemeClr val="bg1"/>
                </a:solidFill>
              </a:rPr>
              <a:t>understanding</a:t>
            </a:r>
            <a:r>
              <a:rPr lang="en-US" sz="8000" dirty="0" smtClean="0"/>
              <a:t> of property protocol(s)</a:t>
            </a:r>
          </a:p>
          <a:p>
            <a:r>
              <a:rPr lang="en-US" sz="8000" dirty="0" smtClean="0"/>
              <a:t> Distributor &amp; supplier </a:t>
            </a:r>
            <a:r>
              <a:rPr lang="en-US" sz="11200" dirty="0" smtClean="0">
                <a:solidFill>
                  <a:schemeClr val="bg1"/>
                </a:solidFill>
              </a:rPr>
              <a:t>expertise</a:t>
            </a:r>
          </a:p>
          <a:p>
            <a:r>
              <a:rPr lang="en-US" sz="8000" dirty="0" smtClean="0"/>
              <a:t> Business plan development &amp; </a:t>
            </a:r>
            <a:r>
              <a:rPr lang="en-US" sz="11200" dirty="0" smtClean="0">
                <a:solidFill>
                  <a:schemeClr val="bg1"/>
                </a:solidFill>
              </a:rPr>
              <a:t>execution</a:t>
            </a:r>
          </a:p>
          <a:p>
            <a:r>
              <a:rPr lang="en-US" sz="8000" dirty="0" smtClean="0"/>
              <a:t> </a:t>
            </a:r>
            <a:r>
              <a:rPr lang="en-US" sz="11200" dirty="0" smtClean="0">
                <a:solidFill>
                  <a:schemeClr val="bg1"/>
                </a:solidFill>
              </a:rPr>
              <a:t>forward</a:t>
            </a:r>
            <a:r>
              <a:rPr lang="en-US" sz="8000" dirty="0" smtClean="0"/>
              <a:t> thinking, no push-back!</a:t>
            </a:r>
          </a:p>
          <a:p>
            <a:r>
              <a:rPr lang="en-US" sz="8000" dirty="0" smtClean="0"/>
              <a:t> Social media </a:t>
            </a:r>
            <a:r>
              <a:rPr lang="en-US" sz="11200" dirty="0" smtClean="0">
                <a:solidFill>
                  <a:schemeClr val="bg1"/>
                </a:solidFill>
              </a:rPr>
              <a:t>mastery</a:t>
            </a:r>
          </a:p>
          <a:p>
            <a:pPr marL="0" indent="0">
              <a:buNone/>
            </a:pPr>
            <a:r>
              <a:rPr lang="en-US" dirty="0" smtClean="0"/>
              <a:t> </a:t>
            </a:r>
          </a:p>
          <a:p>
            <a:endParaRPr lang="en-US" dirty="0"/>
          </a:p>
          <a:p>
            <a:endParaRPr lang="en-US" dirty="0" smtClean="0"/>
          </a:p>
          <a:p>
            <a:endParaRPr lang="en-US" dirty="0"/>
          </a:p>
          <a:p>
            <a:pPr marL="0" indent="0">
              <a:buNone/>
            </a:pPr>
            <a:endParaRPr lang="en-US" dirty="0"/>
          </a:p>
        </p:txBody>
      </p:sp>
      <p:sp>
        <p:nvSpPr>
          <p:cNvPr id="6" name="Rounded Rectangle 5"/>
          <p:cNvSpPr/>
          <p:nvPr/>
        </p:nvSpPr>
        <p:spPr>
          <a:xfrm>
            <a:off x="247812" y="1358441"/>
            <a:ext cx="10645955" cy="3857154"/>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691378" y="1650515"/>
            <a:ext cx="10381957" cy="3677930"/>
          </a:xfrm>
          <a:prstGeom prst="rect">
            <a:avLst/>
          </a:prstGeom>
          <a:noFill/>
        </p:spPr>
        <p:txBody>
          <a:bodyPr wrap="square" rtlCol="0">
            <a:spAutoFit/>
          </a:bodyPr>
          <a:lstStyle/>
          <a:p>
            <a:r>
              <a:rPr lang="en-US" dirty="0" smtClean="0">
                <a:solidFill>
                  <a:schemeClr val="bg1"/>
                </a:solidFill>
                <a:effectLst>
                  <a:outerShdw blurRad="38100" dist="38100" dir="2700000" algn="tl">
                    <a:srgbClr val="000000">
                      <a:alpha val="43137"/>
                    </a:srgbClr>
                  </a:outerShdw>
                </a:effectLst>
              </a:rPr>
              <a:t>•  The Campbell Family has been planting and growing apples in Washington since the 1920’s.</a:t>
            </a:r>
          </a:p>
          <a:p>
            <a:endParaRPr lang="en-US" dirty="0">
              <a:solidFill>
                <a:schemeClr val="bg1"/>
              </a:solidFill>
              <a:effectLst>
                <a:outerShdw blurRad="38100" dist="38100" dir="2700000" algn="tl">
                  <a:srgbClr val="000000">
                    <a:alpha val="43137"/>
                  </a:srgbClr>
                </a:outerShdw>
              </a:effectLst>
            </a:endParaRPr>
          </a:p>
          <a:p>
            <a:r>
              <a:rPr lang="en-US" dirty="0" smtClean="0">
                <a:solidFill>
                  <a:schemeClr val="bg1"/>
                </a:solidFill>
                <a:effectLst>
                  <a:outerShdw blurRad="38100" dist="38100" dir="2700000" algn="tl">
                    <a:srgbClr val="000000">
                      <a:alpha val="43137"/>
                    </a:srgbClr>
                  </a:outerShdw>
                </a:effectLst>
              </a:rPr>
              <a:t>•  Organic farming practices have been utilized for over 25 years.</a:t>
            </a:r>
          </a:p>
          <a:p>
            <a:endParaRPr lang="en-US" dirty="0" smtClean="0">
              <a:solidFill>
                <a:schemeClr val="bg1"/>
              </a:solidFill>
              <a:effectLst>
                <a:outerShdw blurRad="38100" dist="38100" dir="2700000" algn="tl">
                  <a:srgbClr val="000000">
                    <a:alpha val="43137"/>
                  </a:srgbClr>
                </a:outerShdw>
              </a:effectLst>
            </a:endParaRPr>
          </a:p>
          <a:p>
            <a:r>
              <a:rPr lang="en-US" dirty="0" smtClean="0">
                <a:solidFill>
                  <a:schemeClr val="bg1"/>
                </a:solidFill>
                <a:effectLst>
                  <a:outerShdw blurRad="38100" dist="38100" dir="2700000" algn="tl">
                    <a:srgbClr val="000000">
                      <a:alpha val="43137"/>
                    </a:srgbClr>
                  </a:outerShdw>
                </a:effectLst>
              </a:rPr>
              <a:t>•  We are the largest grower of bitter-sharp and bitter-sweet apples in the country, with over 40 varieties planted.</a:t>
            </a:r>
          </a:p>
          <a:p>
            <a:endParaRPr lang="en-US" dirty="0" smtClean="0">
              <a:solidFill>
                <a:schemeClr val="bg1"/>
              </a:solidFill>
              <a:effectLst>
                <a:outerShdw blurRad="38100" dist="38100" dir="2700000" algn="tl">
                  <a:srgbClr val="000000">
                    <a:alpha val="43137"/>
                  </a:srgbClr>
                </a:outerShdw>
              </a:effectLst>
            </a:endParaRPr>
          </a:p>
          <a:p>
            <a:r>
              <a:rPr lang="en-US" dirty="0" smtClean="0">
                <a:solidFill>
                  <a:schemeClr val="bg1"/>
                </a:solidFill>
                <a:effectLst>
                  <a:outerShdw blurRad="38100" dist="38100" dir="2700000" algn="tl">
                    <a:srgbClr val="000000">
                      <a:alpha val="43137"/>
                    </a:srgbClr>
                  </a:outerShdw>
                </a:effectLst>
              </a:rPr>
              <a:t>•  We grow our apples, cherries, apricots, and </a:t>
            </a:r>
            <a:r>
              <a:rPr lang="en-US" dirty="0">
                <a:solidFill>
                  <a:schemeClr val="bg1"/>
                </a:solidFill>
                <a:effectLst>
                  <a:outerShdw blurRad="38100" dist="38100" dir="2700000" algn="tl">
                    <a:srgbClr val="000000">
                      <a:alpha val="43137"/>
                    </a:srgbClr>
                  </a:outerShdw>
                </a:effectLst>
              </a:rPr>
              <a:t>P</a:t>
            </a:r>
            <a:r>
              <a:rPr lang="en-US" dirty="0" smtClean="0">
                <a:solidFill>
                  <a:schemeClr val="bg1"/>
                </a:solidFill>
                <a:effectLst>
                  <a:outerShdw blurRad="38100" dist="38100" dir="2700000" algn="tl">
                    <a:srgbClr val="000000">
                      <a:alpha val="43137"/>
                    </a:srgbClr>
                  </a:outerShdw>
                </a:effectLst>
              </a:rPr>
              <a:t>erry pears.</a:t>
            </a:r>
          </a:p>
          <a:p>
            <a:endParaRPr lang="en-US" dirty="0">
              <a:solidFill>
                <a:schemeClr val="bg1"/>
              </a:solidFill>
              <a:effectLst>
                <a:outerShdw blurRad="38100" dist="38100" dir="2700000" algn="tl">
                  <a:srgbClr val="000000">
                    <a:alpha val="43137"/>
                  </a:srgbClr>
                </a:outerShdw>
              </a:effectLst>
            </a:endParaRPr>
          </a:p>
          <a:p>
            <a:r>
              <a:rPr lang="en-US" dirty="0" smtClean="0">
                <a:solidFill>
                  <a:schemeClr val="bg1"/>
                </a:solidFill>
                <a:effectLst>
                  <a:outerShdw blurRad="38100" dist="38100" dir="2700000" algn="tl">
                    <a:srgbClr val="000000">
                      <a:alpha val="43137"/>
                    </a:srgbClr>
                  </a:outerShdw>
                </a:effectLst>
              </a:rPr>
              <a:t>•  We produce our ciders at our own cidery, handling every step of the process from tree to can. </a:t>
            </a:r>
          </a:p>
          <a:p>
            <a:endParaRPr lang="en-US" dirty="0">
              <a:solidFill>
                <a:schemeClr val="bg1"/>
              </a:solidFill>
              <a:effectLst>
                <a:outerShdw blurRad="38100" dist="38100" dir="2700000" algn="tl">
                  <a:srgbClr val="000000">
                    <a:alpha val="43137"/>
                  </a:srgbClr>
                </a:outerShdw>
              </a:effectLst>
            </a:endParaRPr>
          </a:p>
          <a:p>
            <a:r>
              <a:rPr lang="en-US" dirty="0" smtClean="0">
                <a:solidFill>
                  <a:schemeClr val="bg1"/>
                </a:solidFill>
                <a:effectLst>
                  <a:outerShdw blurRad="38100" dist="38100" dir="2700000" algn="tl">
                    <a:srgbClr val="000000">
                      <a:alpha val="43137"/>
                    </a:srgbClr>
                  </a:outerShdw>
                </a:effectLst>
              </a:rPr>
              <a:t>•  Our products are “farm grown,” with no additives or preservatives added.</a:t>
            </a:r>
          </a:p>
          <a:p>
            <a:endParaRPr lang="en-US" sz="1700" dirty="0"/>
          </a:p>
        </p:txBody>
      </p:sp>
      <p:pic>
        <p:nvPicPr>
          <p:cNvPr id="3" name="Picture 2"/>
          <p:cNvPicPr>
            <a:picLocks noChangeAspect="1"/>
          </p:cNvPicPr>
          <p:nvPr/>
        </p:nvPicPr>
        <p:blipFill rotWithShape="1">
          <a:blip r:embed="rId3"/>
          <a:srcRect t="59303" b="18096"/>
          <a:stretch/>
        </p:blipFill>
        <p:spPr>
          <a:xfrm>
            <a:off x="282820" y="5407664"/>
            <a:ext cx="6151858" cy="11325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3089319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463367"/>
            <a:ext cx="10396882" cy="1151965"/>
          </a:xfrm>
        </p:spPr>
        <p:txBody>
          <a:bodyPr/>
          <a:lstStyle/>
          <a:p>
            <a:r>
              <a:rPr lang="en-US" dirty="0" smtClean="0">
                <a:effectLst>
                  <a:outerShdw blurRad="38100" dist="38100" dir="2700000" algn="tl">
                    <a:srgbClr val="000000">
                      <a:alpha val="43137"/>
                    </a:srgbClr>
                  </a:outerShdw>
                </a:effectLst>
              </a:rPr>
              <a:t>Our story</a:t>
            </a:r>
            <a:endParaRPr lang="en-US" dirty="0">
              <a:effectLst>
                <a:outerShdw blurRad="38100" dist="38100" dir="2700000" algn="tl">
                  <a:srgbClr val="000000">
                    <a:alpha val="43137"/>
                  </a:srgbClr>
                </a:outerShdw>
              </a:effectLst>
            </a:endParaRPr>
          </a:p>
        </p:txBody>
      </p:sp>
      <p:sp>
        <p:nvSpPr>
          <p:cNvPr id="9" name="Rounded Rectangle 8"/>
          <p:cNvSpPr/>
          <p:nvPr/>
        </p:nvSpPr>
        <p:spPr>
          <a:xfrm>
            <a:off x="685801" y="1623465"/>
            <a:ext cx="10396882" cy="3457566"/>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40000"/>
                  <a:lumOff val="60000"/>
                </a:schemeClr>
              </a:solidFill>
            </a:endParaRPr>
          </a:p>
        </p:txBody>
      </p:sp>
      <p:sp>
        <p:nvSpPr>
          <p:cNvPr id="3" name="Rectangle 2"/>
          <p:cNvSpPr/>
          <p:nvPr/>
        </p:nvSpPr>
        <p:spPr>
          <a:xfrm>
            <a:off x="943140" y="1813034"/>
            <a:ext cx="7506837" cy="584775"/>
          </a:xfrm>
          <a:prstGeom prst="rect">
            <a:avLst/>
          </a:prstGeom>
        </p:spPr>
        <p:txBody>
          <a:bodyPr wrap="square">
            <a:spAutoFit/>
          </a:bodyPr>
          <a:lstStyle/>
          <a:p>
            <a:r>
              <a:rPr lang="en-US" sz="3200" b="1" dirty="0" smtClean="0">
                <a:effectLst>
                  <a:outerShdw blurRad="38100" dist="38100" dir="2700000" algn="tl">
                    <a:srgbClr val="000000">
                      <a:alpha val="43137"/>
                    </a:srgbClr>
                  </a:outerShdw>
                </a:effectLst>
                <a:latin typeface="Wisdom Script AI"/>
                <a:cs typeface="Wisdom Script AI"/>
              </a:rPr>
              <a:t>From branch to can… </a:t>
            </a:r>
            <a:endParaRPr lang="en-US" sz="3200" b="1" dirty="0">
              <a:effectLst>
                <a:outerShdw blurRad="38100" dist="38100" dir="2700000" algn="tl">
                  <a:srgbClr val="000000">
                    <a:alpha val="43137"/>
                  </a:srgbClr>
                </a:outerShdw>
              </a:effectLst>
              <a:latin typeface="Wisdom Script AI"/>
              <a:cs typeface="Wisdom Script AI"/>
            </a:endParaRPr>
          </a:p>
        </p:txBody>
      </p:sp>
      <p:sp>
        <p:nvSpPr>
          <p:cNvPr id="8" name="TextBox 7"/>
          <p:cNvSpPr txBox="1"/>
          <p:nvPr/>
        </p:nvSpPr>
        <p:spPr>
          <a:xfrm>
            <a:off x="943140" y="2426023"/>
            <a:ext cx="7611879" cy="2554545"/>
          </a:xfrm>
          <a:prstGeom prst="rect">
            <a:avLst/>
          </a:prstGeom>
          <a:noFill/>
        </p:spPr>
        <p:txBody>
          <a:bodyPr wrap="square" rtlCol="0">
            <a:spAutoFit/>
          </a:bodyPr>
          <a:lstStyle/>
          <a:p>
            <a:r>
              <a:rPr lang="en-US" sz="2000" dirty="0">
                <a:solidFill>
                  <a:schemeClr val="bg1"/>
                </a:solidFill>
                <a:effectLst>
                  <a:outerShdw blurRad="38100" dist="38100" dir="2700000" algn="tl">
                    <a:srgbClr val="000000">
                      <a:alpha val="43137"/>
                    </a:srgbClr>
                  </a:outerShdw>
                </a:effectLst>
              </a:rPr>
              <a:t>For those that appreciate the bold, crisp flavor of biting into a Washington grown apple, your quest for the perfect apple cider ends with Rambling Route.  We grow and press only fresh apples from our family farm and carefully blend under the roof of our own </a:t>
            </a:r>
            <a:r>
              <a:rPr lang="en-US" sz="2000" dirty="0" err="1">
                <a:solidFill>
                  <a:schemeClr val="bg1"/>
                </a:solidFill>
                <a:effectLst>
                  <a:outerShdw blurRad="38100" dist="38100" dir="2700000" algn="tl">
                    <a:srgbClr val="000000">
                      <a:alpha val="43137"/>
                    </a:srgbClr>
                  </a:outerShdw>
                </a:effectLst>
              </a:rPr>
              <a:t>cidery</a:t>
            </a:r>
            <a:r>
              <a:rPr lang="en-US" sz="2000" dirty="0">
                <a:solidFill>
                  <a:schemeClr val="bg1"/>
                </a:solidFill>
                <a:effectLst>
                  <a:outerShdw blurRad="38100" dist="38100" dir="2700000" algn="tl">
                    <a:srgbClr val="000000">
                      <a:alpha val="43137"/>
                    </a:srgbClr>
                  </a:outerShdw>
                </a:effectLst>
              </a:rPr>
              <a:t> located in the heart of the Yakima Valley.  Expect pineapple aromas and mineral qualities on the nose, snappy and racy acid levels on the palate, coupled by a deep full-bodied finish.  No additives, no concentrates, or preservatives – ever!</a:t>
            </a:r>
          </a:p>
        </p:txBody>
      </p:sp>
      <p:pic>
        <p:nvPicPr>
          <p:cNvPr id="11" name="Picture 10"/>
          <p:cNvPicPr>
            <a:picLocks noChangeAspect="1"/>
          </p:cNvPicPr>
          <p:nvPr/>
        </p:nvPicPr>
        <p:blipFill>
          <a:blip r:embed="rId2"/>
          <a:stretch>
            <a:fillRect/>
          </a:stretch>
        </p:blipFill>
        <p:spPr>
          <a:xfrm>
            <a:off x="163286" y="5432793"/>
            <a:ext cx="7160739" cy="1008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descr="Farm Grow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8012" y="364958"/>
            <a:ext cx="2932409" cy="8542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24700" t="14364" r="26953" b="19184"/>
          <a:stretch/>
        </p:blipFill>
        <p:spPr>
          <a:xfrm>
            <a:off x="8556070" y="2579849"/>
            <a:ext cx="2877486" cy="264331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38858287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 xmlns:thm15="http://schemas.microsoft.com/office/thememl/2012/main" name="Main Event" id="{AC372BB4-D83D-411E-B849-B641926BA760}" vid="{F1EFBDE3-1A95-4E3D-81AD-1F53D65BEA0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TM04033927[[fn=Main Event]]</Template>
  <TotalTime>2472</TotalTime>
  <Words>821</Words>
  <Application>Microsoft Office PowerPoint</Application>
  <PresentationFormat>Custom</PresentationFormat>
  <Paragraphs>79</Paragraphs>
  <Slides>10</Slides>
  <Notes>2</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Main Event</vt:lpstr>
      <vt:lpstr>Rambling route cider</vt:lpstr>
      <vt:lpstr>Our story</vt:lpstr>
      <vt:lpstr>DUBBED AS A HEALTHIER DRINK…</vt:lpstr>
      <vt:lpstr>YOU ARE WHAT YOU DRINK…</vt:lpstr>
      <vt:lpstr>PowerPoint Presentation</vt:lpstr>
      <vt:lpstr>What’s in rambling route?</vt:lpstr>
      <vt:lpstr>Rambling Route PEAR</vt:lpstr>
      <vt:lpstr>Rambling route Advantages…</vt:lpstr>
      <vt:lpstr>Our story</vt:lpstr>
      <vt:lpstr>RAMBLING ROUTE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Braden Andreas</dc:creator>
  <cp:lastModifiedBy>Nicole</cp:lastModifiedBy>
  <cp:revision>193</cp:revision>
  <cp:lastPrinted>2016-05-25T22:43:28Z</cp:lastPrinted>
  <dcterms:created xsi:type="dcterms:W3CDTF">2013-05-18T03:41:08Z</dcterms:created>
  <dcterms:modified xsi:type="dcterms:W3CDTF">2016-05-25T23:30:01Z</dcterms:modified>
</cp:coreProperties>
</file>